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</p:sldIdLst>
  <p:sldSz cy="5143500" cx="9144000"/>
  <p:notesSz cx="6858000" cy="9144000"/>
  <p:embeddedFontLst>
    <p:embeddedFont>
      <p:font typeface="Share Tech Mono"/>
      <p:regular r:id="rId74"/>
    </p:embeddedFont>
    <p:embeddedFont>
      <p:font typeface="Sofia"/>
      <p:regular r:id="rId75"/>
    </p:embeddedFont>
    <p:embeddedFont>
      <p:font typeface="Fondamento"/>
      <p:regular r:id="rId76"/>
      <p:italic r:id="rId77"/>
    </p:embeddedFont>
    <p:embeddedFont>
      <p:font typeface="Sora"/>
      <p:regular r:id="rId78"/>
      <p:bold r:id="rId79"/>
    </p:embeddedFont>
    <p:embeddedFont>
      <p:font typeface="Oswald"/>
      <p:regular r:id="rId80"/>
      <p:bold r:id="rId81"/>
    </p:embeddedFont>
    <p:embeddedFont>
      <p:font typeface="Kaisei Decol"/>
      <p:regular r:id="rId82"/>
      <p:bold r:id="rId83"/>
    </p:embeddedFont>
    <p:embeddedFont>
      <p:font typeface="Montserrat Underline"/>
      <p:regular r:id="rId84"/>
      <p:bold r:id="rId85"/>
      <p:italic r:id="rId86"/>
      <p:boldItalic r:id="rId8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F682210-E9EA-4F80-8DF1-76E81576E2BC}">
  <a:tblStyle styleId="{FF682210-E9EA-4F80-8DF1-76E81576E2B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MontserratUnderline-regular.fntdata"/><Relationship Id="rId83" Type="http://schemas.openxmlformats.org/officeDocument/2006/relationships/font" Target="fonts/KaiseiDecol-bold.fntdata"/><Relationship Id="rId42" Type="http://schemas.openxmlformats.org/officeDocument/2006/relationships/slide" Target="slides/slide36.xml"/><Relationship Id="rId86" Type="http://schemas.openxmlformats.org/officeDocument/2006/relationships/font" Target="fonts/MontserratUnderline-italic.fntdata"/><Relationship Id="rId41" Type="http://schemas.openxmlformats.org/officeDocument/2006/relationships/slide" Target="slides/slide35.xml"/><Relationship Id="rId85" Type="http://schemas.openxmlformats.org/officeDocument/2006/relationships/font" Target="fonts/MontserratUnderline-bold.fntdata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87" Type="http://schemas.openxmlformats.org/officeDocument/2006/relationships/font" Target="fonts/MontserratUnderline-boldItalic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Oswald-regular.fntdata"/><Relationship Id="rId82" Type="http://schemas.openxmlformats.org/officeDocument/2006/relationships/font" Target="fonts/KaiseiDecol-regular.fntdata"/><Relationship Id="rId81" Type="http://schemas.openxmlformats.org/officeDocument/2006/relationships/font" Target="fonts/Oswa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font" Target="fonts/Sofia-regular.fntdata"/><Relationship Id="rId30" Type="http://schemas.openxmlformats.org/officeDocument/2006/relationships/slide" Target="slides/slide24.xml"/><Relationship Id="rId74" Type="http://schemas.openxmlformats.org/officeDocument/2006/relationships/font" Target="fonts/ShareTechMono-regular.fntdata"/><Relationship Id="rId33" Type="http://schemas.openxmlformats.org/officeDocument/2006/relationships/slide" Target="slides/slide27.xml"/><Relationship Id="rId77" Type="http://schemas.openxmlformats.org/officeDocument/2006/relationships/font" Target="fonts/Fondamento-italic.fntdata"/><Relationship Id="rId32" Type="http://schemas.openxmlformats.org/officeDocument/2006/relationships/slide" Target="slides/slide26.xml"/><Relationship Id="rId76" Type="http://schemas.openxmlformats.org/officeDocument/2006/relationships/font" Target="fonts/Fondamento-regular.fntdata"/><Relationship Id="rId35" Type="http://schemas.openxmlformats.org/officeDocument/2006/relationships/slide" Target="slides/slide29.xml"/><Relationship Id="rId79" Type="http://schemas.openxmlformats.org/officeDocument/2006/relationships/font" Target="fonts/Sora-bold.fntdata"/><Relationship Id="rId34" Type="http://schemas.openxmlformats.org/officeDocument/2006/relationships/slide" Target="slides/slide28.xml"/><Relationship Id="rId78" Type="http://schemas.openxmlformats.org/officeDocument/2006/relationships/font" Target="fonts/Sora-regular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267ee8ebe0_0_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267ee8ebe0_0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47255bf8e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47255bf8e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47255bf8e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47255bf8e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47255bf8e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47255bf8e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47255bf8e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47255bf8e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47255bf8e2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47255bf8e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47255bf8e2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47255bf8e2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47255bf8e2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47255bf8e2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47255bf8e2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47255bf8e2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47255bf8e2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47255bf8e2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47255bf8e2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47255bf8e2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47255bf8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47255bf8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47255bf8e2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47255bf8e2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47255bf8e2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47255bf8e2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47255bf8e2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47255bf8e2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47255bf8e2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47255bf8e2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47255bf8e2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47255bf8e2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47255bf8e2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47255bf8e2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47255bf8e2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47255bf8e2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47255bf8e2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47255bf8e2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47255bf8e2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47255bf8e2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47255bf8e2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47255bf8e2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7255bf8e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7255bf8e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47255bf8e2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47255bf8e2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47255bf8e2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47255bf8e2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47255bf8e2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47255bf8e2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47255bf8e2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47255bf8e2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47255bf8e2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47255bf8e2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47255bf8e2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47255bf8e2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47255bf8e2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47255bf8e2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47255bf8e2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47255bf8e2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47255bf8e2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47255bf8e2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47255bf8e2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47255bf8e2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47255bf8e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47255bf8e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47255bf8e2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47255bf8e2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47255bf8e2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47255bf8e2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47255bf8e2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47255bf8e2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47255bf8e2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47255bf8e2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47255bf8e2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47255bf8e2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47255bf8e2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47255bf8e2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47255bf8e2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47255bf8e2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47255bf8e2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47255bf8e2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47255bf8e2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347255bf8e2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47255bf8e2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47255bf8e2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47255bf8e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47255bf8e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47255bf8e2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47255bf8e2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47255bf8e2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47255bf8e2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47255bf8e2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47255bf8e2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47255bf8e2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47255bf8e2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47255bf8e2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47255bf8e2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47255bf8e2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47255bf8e2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47255bf8e2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347255bf8e2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47255bf8e2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347255bf8e2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47255bf8e2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347255bf8e2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47255bf8e2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347255bf8e2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47255bf8e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47255bf8e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47255bf8e2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47255bf8e2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47255bf8e2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47255bf8e2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47255bf8e2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47255bf8e2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47255bf8e2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47255bf8e2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47255bf8e2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347255bf8e2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47255bf8e2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347255bf8e2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47255bf8e2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347255bf8e2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47255bf8e2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347255bf8e2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47255bf8e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47255bf8e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7255bf8e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47255bf8e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47255bf8e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47255bf8e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1"/>
            </a:gs>
            <a:gs pos="100000">
              <a:srgbClr val="87BEAE"/>
            </a:gs>
            <a:gs pos="100000">
              <a:srgbClr val="0F7D5D"/>
            </a:gs>
          </a:gsLst>
          <a:lin ang="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86475" y="732375"/>
            <a:ext cx="2844050" cy="3100450"/>
            <a:chOff x="486475" y="732375"/>
            <a:chExt cx="2844050" cy="3100450"/>
          </a:xfrm>
        </p:grpSpPr>
        <p:sp>
          <p:nvSpPr>
            <p:cNvPr id="11" name="Google Shape;11;p2"/>
            <p:cNvSpPr/>
            <p:nvPr/>
          </p:nvSpPr>
          <p:spPr>
            <a:xfrm>
              <a:off x="486475" y="732375"/>
              <a:ext cx="2390100" cy="2463900"/>
            </a:xfrm>
            <a:prstGeom prst="flowChartAlternateProcess">
              <a:avLst/>
            </a:prstGeom>
            <a:solidFill>
              <a:srgbClr val="FFD500"/>
            </a:solidFill>
            <a:ln cap="flat" cmpd="sng" w="9525">
              <a:solidFill>
                <a:srgbClr val="FFD5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785825" y="2240425"/>
              <a:ext cx="1544700" cy="1592400"/>
            </a:xfrm>
            <a:prstGeom prst="flowChartAlternateProcess">
              <a:avLst/>
            </a:prstGeom>
            <a:solidFill>
              <a:srgbClr val="FFD500"/>
            </a:solidFill>
            <a:ln cap="flat" cmpd="sng" w="9525">
              <a:solidFill>
                <a:srgbClr val="FFD5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  <p:sp>
        <p:nvSpPr>
          <p:cNvPr id="13" name="Google Shape;13;p2"/>
          <p:cNvSpPr txBox="1"/>
          <p:nvPr>
            <p:ph type="ctrTitle"/>
          </p:nvPr>
        </p:nvSpPr>
        <p:spPr>
          <a:xfrm>
            <a:off x="3064950" y="220725"/>
            <a:ext cx="5621400" cy="2033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000"/>
              <a:buFont typeface="Sora"/>
              <a:buNone/>
              <a:defRPr sz="4000">
                <a:solidFill>
                  <a:srgbClr val="C00000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3563250" y="3040225"/>
            <a:ext cx="5123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4121"/>
              </a:buClr>
              <a:buSzPts val="3200"/>
              <a:buFont typeface="Avenir"/>
              <a:buNone/>
              <a:defRPr sz="3200">
                <a:solidFill>
                  <a:srgbClr val="4E412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2"/>
          <p:cNvSpPr txBox="1"/>
          <p:nvPr/>
        </p:nvSpPr>
        <p:spPr>
          <a:xfrm>
            <a:off x="3799650" y="4693825"/>
            <a:ext cx="1544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B54561"/>
                </a:solidFill>
                <a:latin typeface="Montserrat Underline"/>
                <a:ea typeface="Montserrat Underline"/>
                <a:cs typeface="Montserrat Underline"/>
                <a:sym typeface="Montserrat Underline"/>
              </a:rPr>
              <a:t>Rahul Bhadani</a:t>
            </a:r>
            <a:endParaRPr b="1" i="1" sz="1300">
              <a:solidFill>
                <a:srgbClr val="B54561"/>
              </a:solidFill>
              <a:latin typeface="Montserrat Underline"/>
              <a:ea typeface="Montserrat Underline"/>
              <a:cs typeface="Montserrat Underline"/>
              <a:sym typeface="Montserrat Underline"/>
            </a:endParaRPr>
          </a:p>
        </p:txBody>
      </p:sp>
      <p:pic>
        <p:nvPicPr>
          <p:cNvPr descr="File:UAHuntsville logo.png - Wikipedia" id="17" name="Google Shape;1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800" y="1886302"/>
            <a:ext cx="1961237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"/>
          <p:cNvSpPr txBox="1"/>
          <p:nvPr>
            <p:ph hasCustomPrompt="1" type="title"/>
          </p:nvPr>
        </p:nvSpPr>
        <p:spPr>
          <a:xfrm>
            <a:off x="6725" y="0"/>
            <a:ext cx="9144000" cy="307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8" name="Google Shape;10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1950" lvl="0" marL="457200" algn="ctr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indent="-336550" lvl="1" marL="9144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grpSp>
        <p:nvGrpSpPr>
          <p:cNvPr id="109" name="Google Shape;109;p11"/>
          <p:cNvGrpSpPr/>
          <p:nvPr/>
        </p:nvGrpSpPr>
        <p:grpSpPr>
          <a:xfrm>
            <a:off x="-3514" y="4467527"/>
            <a:ext cx="1582919" cy="689559"/>
            <a:chOff x="39024" y="4433865"/>
            <a:chExt cx="1582919" cy="689559"/>
          </a:xfrm>
        </p:grpSpPr>
        <p:grpSp>
          <p:nvGrpSpPr>
            <p:cNvPr id="110" name="Google Shape;110;p11"/>
            <p:cNvGrpSpPr/>
            <p:nvPr/>
          </p:nvGrpSpPr>
          <p:grpSpPr>
            <a:xfrm>
              <a:off x="39030" y="4433865"/>
              <a:ext cx="620856" cy="676828"/>
              <a:chOff x="486475" y="732375"/>
              <a:chExt cx="2844050" cy="3100450"/>
            </a:xfrm>
          </p:grpSpPr>
          <p:sp>
            <p:nvSpPr>
              <p:cNvPr id="111" name="Google Shape;111;p11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34863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112" name="Google Shape;112;p11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2C70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sp>
          <p:nvSpPr>
            <p:cNvPr id="113" name="Google Shape;113;p11"/>
            <p:cNvSpPr txBox="1"/>
            <p:nvPr/>
          </p:nvSpPr>
          <p:spPr>
            <a:xfrm>
              <a:off x="484343" y="4860925"/>
              <a:ext cx="113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R</a:t>
              </a:r>
              <a:r>
                <a:rPr lang="en" sz="1000">
                  <a:solidFill>
                    <a:srgbClr val="0E3042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ahul Bhadani</a:t>
              </a:r>
              <a:endParaRPr sz="10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114" name="Google Shape;114;p11"/>
            <p:cNvSpPr txBox="1"/>
            <p:nvPr/>
          </p:nvSpPr>
          <p:spPr>
            <a:xfrm>
              <a:off x="39024" y="4511725"/>
              <a:ext cx="528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Spring 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2025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12"/>
          <p:cNvGrpSpPr/>
          <p:nvPr/>
        </p:nvGrpSpPr>
        <p:grpSpPr>
          <a:xfrm>
            <a:off x="8376876" y="4312657"/>
            <a:ext cx="773297" cy="843012"/>
            <a:chOff x="8376876" y="4312657"/>
            <a:chExt cx="773297" cy="843012"/>
          </a:xfrm>
        </p:grpSpPr>
        <p:grpSp>
          <p:nvGrpSpPr>
            <p:cNvPr id="117" name="Google Shape;117;p12"/>
            <p:cNvGrpSpPr/>
            <p:nvPr/>
          </p:nvGrpSpPr>
          <p:grpSpPr>
            <a:xfrm>
              <a:off x="8376876" y="4312657"/>
              <a:ext cx="773297" cy="843012"/>
              <a:chOff x="486475" y="732375"/>
              <a:chExt cx="2844050" cy="3100450"/>
            </a:xfrm>
          </p:grpSpPr>
          <p:sp>
            <p:nvSpPr>
              <p:cNvPr id="118" name="Google Shape;118;p12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pic>
          <p:nvPicPr>
            <p:cNvPr descr="File:UAHuntsville logo.png - Wikipedia" id="120" name="Google Shape;120;p1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53091" y="4626387"/>
              <a:ext cx="533245" cy="215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1" name="Google Shape;121;p1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2" name="Google Shape;122;p12"/>
          <p:cNvGrpSpPr/>
          <p:nvPr/>
        </p:nvGrpSpPr>
        <p:grpSpPr>
          <a:xfrm>
            <a:off x="-3514" y="4467527"/>
            <a:ext cx="1582919" cy="689559"/>
            <a:chOff x="39024" y="4433865"/>
            <a:chExt cx="1582919" cy="689559"/>
          </a:xfrm>
        </p:grpSpPr>
        <p:grpSp>
          <p:nvGrpSpPr>
            <p:cNvPr id="123" name="Google Shape;123;p12"/>
            <p:cNvGrpSpPr/>
            <p:nvPr/>
          </p:nvGrpSpPr>
          <p:grpSpPr>
            <a:xfrm>
              <a:off x="39030" y="4433865"/>
              <a:ext cx="620856" cy="676828"/>
              <a:chOff x="486475" y="732375"/>
              <a:chExt cx="2844050" cy="3100450"/>
            </a:xfrm>
          </p:grpSpPr>
          <p:sp>
            <p:nvSpPr>
              <p:cNvPr id="124" name="Google Shape;124;p12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34863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2C70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sp>
          <p:nvSpPr>
            <p:cNvPr id="126" name="Google Shape;126;p12"/>
            <p:cNvSpPr txBox="1"/>
            <p:nvPr/>
          </p:nvSpPr>
          <p:spPr>
            <a:xfrm>
              <a:off x="484343" y="4860925"/>
              <a:ext cx="113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R</a:t>
              </a:r>
              <a:r>
                <a:rPr lang="en" sz="1000">
                  <a:solidFill>
                    <a:srgbClr val="0E3042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ahul Bhadani</a:t>
              </a:r>
              <a:endParaRPr sz="10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127" name="Google Shape;127;p12"/>
            <p:cNvSpPr txBox="1"/>
            <p:nvPr/>
          </p:nvSpPr>
          <p:spPr>
            <a:xfrm>
              <a:off x="39024" y="4511725"/>
              <a:ext cx="528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Spring 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2025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2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0" name="Google Shape;13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13"/>
          <p:cNvSpPr txBox="1"/>
          <p:nvPr/>
        </p:nvSpPr>
        <p:spPr>
          <a:xfrm>
            <a:off x="3799650" y="4693825"/>
            <a:ext cx="1544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Rahul Bhadani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 txBox="1"/>
          <p:nvPr/>
        </p:nvSpPr>
        <p:spPr>
          <a:xfrm>
            <a:off x="4605900" y="1117650"/>
            <a:ext cx="4226400" cy="393600"/>
          </a:xfrm>
          <a:prstGeom prst="rect">
            <a:avLst/>
          </a:prstGeom>
          <a:solidFill>
            <a:srgbClr val="A8C8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ARM Assembly Code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4" name="Google Shape;134;p14"/>
          <p:cNvSpPr txBox="1"/>
          <p:nvPr/>
        </p:nvSpPr>
        <p:spPr>
          <a:xfrm>
            <a:off x="306400" y="1110050"/>
            <a:ext cx="4226400" cy="393600"/>
          </a:xfrm>
          <a:prstGeom prst="rect">
            <a:avLst/>
          </a:prstGeom>
          <a:solidFill>
            <a:srgbClr val="C8D9A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High-level Code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5" name="Google Shape;13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94EBC"/>
              </a:buClr>
              <a:buSzPts val="2800"/>
              <a:buNone/>
              <a:defRPr>
                <a:solidFill>
                  <a:srgbClr val="594EB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6" name="Google Shape;136;p14"/>
          <p:cNvSpPr txBox="1"/>
          <p:nvPr>
            <p:ph idx="1" type="body"/>
          </p:nvPr>
        </p:nvSpPr>
        <p:spPr>
          <a:xfrm>
            <a:off x="311700" y="1566175"/>
            <a:ext cx="4226400" cy="3002700"/>
          </a:xfrm>
          <a:prstGeom prst="rect">
            <a:avLst/>
          </a:prstGeom>
          <a:solidFill>
            <a:srgbClr val="FFEBEB"/>
          </a:solidFill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  <a:defRPr sz="1800">
                <a:latin typeface="Courier New"/>
                <a:ea typeface="Courier New"/>
                <a:cs typeface="Courier New"/>
                <a:sym typeface="Courier New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●"/>
              <a:defRPr sz="1600">
                <a:latin typeface="Courier New"/>
                <a:ea typeface="Courier New"/>
                <a:cs typeface="Courier New"/>
                <a:sym typeface="Courier New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●"/>
              <a:defRPr sz="1600">
                <a:latin typeface="Courier New"/>
                <a:ea typeface="Courier New"/>
                <a:cs typeface="Courier New"/>
                <a:sym typeface="Courier New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/>
        </p:txBody>
      </p:sp>
      <p:sp>
        <p:nvSpPr>
          <p:cNvPr id="137" name="Google Shape;137;p14"/>
          <p:cNvSpPr txBox="1"/>
          <p:nvPr>
            <p:ph idx="2" type="body"/>
          </p:nvPr>
        </p:nvSpPr>
        <p:spPr>
          <a:xfrm>
            <a:off x="4605900" y="1566300"/>
            <a:ext cx="4226400" cy="30027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  <a:defRPr sz="1800">
                <a:latin typeface="Courier New"/>
                <a:ea typeface="Courier New"/>
                <a:cs typeface="Courier New"/>
                <a:sym typeface="Courier New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●"/>
              <a:defRPr sz="1600">
                <a:latin typeface="Courier New"/>
                <a:ea typeface="Courier New"/>
                <a:cs typeface="Courier New"/>
                <a:sym typeface="Courier New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●"/>
              <a:defRPr sz="1600">
                <a:latin typeface="Courier New"/>
                <a:ea typeface="Courier New"/>
                <a:cs typeface="Courier New"/>
                <a:sym typeface="Courier New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/>
        </p:txBody>
      </p:sp>
      <p:sp>
        <p:nvSpPr>
          <p:cNvPr id="138" name="Google Shape;13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4"/>
          <p:cNvSpPr txBox="1"/>
          <p:nvPr/>
        </p:nvSpPr>
        <p:spPr>
          <a:xfrm>
            <a:off x="-7713" y="4878164"/>
            <a:ext cx="1544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venir"/>
                <a:ea typeface="Avenir"/>
                <a:cs typeface="Avenir"/>
                <a:sym typeface="Avenir"/>
              </a:rPr>
              <a:t>Rahul Bhadani</a:t>
            </a:r>
            <a:endParaRPr sz="8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M Assembly Code">
  <p:cSld name="TITLE_AND_TWO_COLUMNS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/>
        </p:nvSpPr>
        <p:spPr>
          <a:xfrm>
            <a:off x="311825" y="1117650"/>
            <a:ext cx="8520600" cy="393600"/>
          </a:xfrm>
          <a:prstGeom prst="rect">
            <a:avLst/>
          </a:prstGeom>
          <a:solidFill>
            <a:srgbClr val="A8C8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ARM Assembly Code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2" name="Google Shape;14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94EBC"/>
              </a:buClr>
              <a:buSzPts val="2800"/>
              <a:buNone/>
              <a:defRPr>
                <a:solidFill>
                  <a:srgbClr val="594EB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3" name="Google Shape;143;p15"/>
          <p:cNvSpPr txBox="1"/>
          <p:nvPr>
            <p:ph idx="1" type="body"/>
          </p:nvPr>
        </p:nvSpPr>
        <p:spPr>
          <a:xfrm>
            <a:off x="311825" y="1566300"/>
            <a:ext cx="8520600" cy="30027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Share Tech Mono"/>
              <a:buChar char="●"/>
              <a:defRPr sz="1800"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○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■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●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○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■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●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○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■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9pPr>
          </a:lstStyle>
          <a:p/>
        </p:txBody>
      </p:sp>
      <p:sp>
        <p:nvSpPr>
          <p:cNvPr id="144" name="Google Shape;14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15"/>
          <p:cNvSpPr txBox="1"/>
          <p:nvPr/>
        </p:nvSpPr>
        <p:spPr>
          <a:xfrm>
            <a:off x="-7713" y="4878164"/>
            <a:ext cx="1544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venir"/>
                <a:ea typeface="Avenir"/>
                <a:cs typeface="Avenir"/>
                <a:sym typeface="Avenir"/>
              </a:rPr>
              <a:t>Rahul Bhadani</a:t>
            </a:r>
            <a:endParaRPr sz="8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 Code">
  <p:cSld name="TITLE_AND_TWO_COLUMNS_1_1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/>
        </p:nvSpPr>
        <p:spPr>
          <a:xfrm>
            <a:off x="311825" y="1117650"/>
            <a:ext cx="8520600" cy="393600"/>
          </a:xfrm>
          <a:prstGeom prst="rect">
            <a:avLst/>
          </a:prstGeom>
          <a:solidFill>
            <a:srgbClr val="C8D9A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C Code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8" name="Google Shape;14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94EBC"/>
              </a:buClr>
              <a:buSzPts val="2800"/>
              <a:buNone/>
              <a:defRPr>
                <a:solidFill>
                  <a:srgbClr val="594EB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9" name="Google Shape;149;p16"/>
          <p:cNvSpPr txBox="1"/>
          <p:nvPr>
            <p:ph idx="1" type="body"/>
          </p:nvPr>
        </p:nvSpPr>
        <p:spPr>
          <a:xfrm>
            <a:off x="311825" y="1566300"/>
            <a:ext cx="8520600" cy="3002700"/>
          </a:xfrm>
          <a:prstGeom prst="rect">
            <a:avLst/>
          </a:prstGeom>
          <a:solidFill>
            <a:srgbClr val="FFEBEB"/>
          </a:solidFill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  <a:defRPr sz="1800">
                <a:latin typeface="Courier New"/>
                <a:ea typeface="Courier New"/>
                <a:cs typeface="Courier New"/>
                <a:sym typeface="Courier New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●"/>
              <a:defRPr sz="1600">
                <a:latin typeface="Courier New"/>
                <a:ea typeface="Courier New"/>
                <a:cs typeface="Courier New"/>
                <a:sym typeface="Courier New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●"/>
              <a:defRPr sz="1600">
                <a:latin typeface="Courier New"/>
                <a:ea typeface="Courier New"/>
                <a:cs typeface="Courier New"/>
                <a:sym typeface="Courier New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/>
        </p:txBody>
      </p:sp>
      <p:sp>
        <p:nvSpPr>
          <p:cNvPr id="150" name="Google Shape;15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Google Shape;151;p16"/>
          <p:cNvSpPr txBox="1"/>
          <p:nvPr/>
        </p:nvSpPr>
        <p:spPr>
          <a:xfrm>
            <a:off x="-7713" y="4878164"/>
            <a:ext cx="1544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venir"/>
                <a:ea typeface="Avenir"/>
                <a:cs typeface="Avenir"/>
                <a:sym typeface="Avenir"/>
              </a:rPr>
              <a:t>Rahul Bhadani</a:t>
            </a:r>
            <a:endParaRPr sz="8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1540475" y="2227050"/>
            <a:ext cx="7291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561545" y="2001676"/>
            <a:ext cx="978922" cy="1067175"/>
            <a:chOff x="486475" y="732375"/>
            <a:chExt cx="2844050" cy="3100450"/>
          </a:xfrm>
        </p:grpSpPr>
        <p:sp>
          <p:nvSpPr>
            <p:cNvPr id="22" name="Google Shape;22;p3"/>
            <p:cNvSpPr/>
            <p:nvPr/>
          </p:nvSpPr>
          <p:spPr>
            <a:xfrm>
              <a:off x="486475" y="732375"/>
              <a:ext cx="2390100" cy="2463900"/>
            </a:xfrm>
            <a:prstGeom prst="flowChartAlternateProcess">
              <a:avLst/>
            </a:prstGeom>
            <a:solidFill>
              <a:srgbClr val="34863E"/>
            </a:solidFill>
            <a:ln cap="flat" cmpd="sng" w="9525">
              <a:solidFill>
                <a:srgbClr val="34863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1785825" y="2240425"/>
              <a:ext cx="1544700" cy="1592400"/>
            </a:xfrm>
            <a:prstGeom prst="flowChartAlternateProcess">
              <a:avLst/>
            </a:prstGeom>
            <a:solidFill>
              <a:srgbClr val="34863E"/>
            </a:solidFill>
            <a:ln cap="flat" cmpd="sng" w="9525">
              <a:solidFill>
                <a:srgbClr val="34863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4"/>
          <p:cNvGrpSpPr/>
          <p:nvPr/>
        </p:nvGrpSpPr>
        <p:grpSpPr>
          <a:xfrm>
            <a:off x="8376876" y="4312657"/>
            <a:ext cx="773297" cy="843012"/>
            <a:chOff x="8376876" y="4312657"/>
            <a:chExt cx="773297" cy="843012"/>
          </a:xfrm>
        </p:grpSpPr>
        <p:grpSp>
          <p:nvGrpSpPr>
            <p:cNvPr id="26" name="Google Shape;26;p4"/>
            <p:cNvGrpSpPr/>
            <p:nvPr/>
          </p:nvGrpSpPr>
          <p:grpSpPr>
            <a:xfrm>
              <a:off x="8376876" y="4312657"/>
              <a:ext cx="773297" cy="843012"/>
              <a:chOff x="486475" y="732375"/>
              <a:chExt cx="2844050" cy="3100450"/>
            </a:xfrm>
          </p:grpSpPr>
          <p:sp>
            <p:nvSpPr>
              <p:cNvPr id="27" name="Google Shape;27;p4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28" name="Google Shape;28;p4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pic>
          <p:nvPicPr>
            <p:cNvPr descr="File:UAHuntsville logo.png - Wikipedia" id="29" name="Google Shape;29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53091" y="4626387"/>
              <a:ext cx="533245" cy="215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" name="Google Shape;30;p4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19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indent="-33655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3" name="Google Shape;33;p4"/>
          <p:cNvGrpSpPr/>
          <p:nvPr/>
        </p:nvGrpSpPr>
        <p:grpSpPr>
          <a:xfrm>
            <a:off x="-3514" y="4467527"/>
            <a:ext cx="1582919" cy="689559"/>
            <a:chOff x="39024" y="4433865"/>
            <a:chExt cx="1582919" cy="689559"/>
          </a:xfrm>
        </p:grpSpPr>
        <p:grpSp>
          <p:nvGrpSpPr>
            <p:cNvPr id="34" name="Google Shape;34;p4"/>
            <p:cNvGrpSpPr/>
            <p:nvPr/>
          </p:nvGrpSpPr>
          <p:grpSpPr>
            <a:xfrm>
              <a:off x="39030" y="4433865"/>
              <a:ext cx="620856" cy="676828"/>
              <a:chOff x="486475" y="732375"/>
              <a:chExt cx="2844050" cy="3100450"/>
            </a:xfrm>
          </p:grpSpPr>
          <p:sp>
            <p:nvSpPr>
              <p:cNvPr id="35" name="Google Shape;35;p4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34863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36" name="Google Shape;36;p4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2C70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sp>
          <p:nvSpPr>
            <p:cNvPr id="37" name="Google Shape;37;p4"/>
            <p:cNvSpPr txBox="1"/>
            <p:nvPr/>
          </p:nvSpPr>
          <p:spPr>
            <a:xfrm>
              <a:off x="484343" y="4860925"/>
              <a:ext cx="113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R</a:t>
              </a:r>
              <a:r>
                <a:rPr lang="en" sz="1000">
                  <a:solidFill>
                    <a:srgbClr val="0E3042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ahul Bhadani</a:t>
              </a:r>
              <a:endParaRPr sz="10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38" name="Google Shape;38;p4"/>
            <p:cNvSpPr txBox="1"/>
            <p:nvPr/>
          </p:nvSpPr>
          <p:spPr>
            <a:xfrm>
              <a:off x="39024" y="4511725"/>
              <a:ext cx="528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Spring 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2025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5"/>
          <p:cNvGrpSpPr/>
          <p:nvPr/>
        </p:nvGrpSpPr>
        <p:grpSpPr>
          <a:xfrm>
            <a:off x="8376876" y="4312657"/>
            <a:ext cx="773297" cy="843012"/>
            <a:chOff x="8376876" y="4312657"/>
            <a:chExt cx="773297" cy="843012"/>
          </a:xfrm>
        </p:grpSpPr>
        <p:grpSp>
          <p:nvGrpSpPr>
            <p:cNvPr id="41" name="Google Shape;41;p5"/>
            <p:cNvGrpSpPr/>
            <p:nvPr/>
          </p:nvGrpSpPr>
          <p:grpSpPr>
            <a:xfrm>
              <a:off x="8376876" y="4312657"/>
              <a:ext cx="773297" cy="843012"/>
              <a:chOff x="486475" y="732375"/>
              <a:chExt cx="2844050" cy="3100450"/>
            </a:xfrm>
          </p:grpSpPr>
          <p:sp>
            <p:nvSpPr>
              <p:cNvPr id="42" name="Google Shape;42;p5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43" name="Google Shape;43;p5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pic>
          <p:nvPicPr>
            <p:cNvPr descr="File:UAHuntsville logo.png - Wikipedia" id="44" name="Google Shape;44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53091" y="4626387"/>
              <a:ext cx="533245" cy="215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" name="Google Shape;45;p5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" name="Google Shape;4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9" name="Google Shape;49;p5"/>
          <p:cNvGrpSpPr/>
          <p:nvPr/>
        </p:nvGrpSpPr>
        <p:grpSpPr>
          <a:xfrm>
            <a:off x="-3514" y="4467527"/>
            <a:ext cx="1582919" cy="689559"/>
            <a:chOff x="39024" y="4433865"/>
            <a:chExt cx="1582919" cy="689559"/>
          </a:xfrm>
        </p:grpSpPr>
        <p:grpSp>
          <p:nvGrpSpPr>
            <p:cNvPr id="50" name="Google Shape;50;p5"/>
            <p:cNvGrpSpPr/>
            <p:nvPr/>
          </p:nvGrpSpPr>
          <p:grpSpPr>
            <a:xfrm>
              <a:off x="39030" y="4433865"/>
              <a:ext cx="620856" cy="676828"/>
              <a:chOff x="486475" y="732375"/>
              <a:chExt cx="2844050" cy="3100450"/>
            </a:xfrm>
          </p:grpSpPr>
          <p:sp>
            <p:nvSpPr>
              <p:cNvPr id="51" name="Google Shape;51;p5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34863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52" name="Google Shape;52;p5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2C70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sp>
          <p:nvSpPr>
            <p:cNvPr id="53" name="Google Shape;53;p5"/>
            <p:cNvSpPr txBox="1"/>
            <p:nvPr/>
          </p:nvSpPr>
          <p:spPr>
            <a:xfrm>
              <a:off x="484343" y="4860925"/>
              <a:ext cx="113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R</a:t>
              </a:r>
              <a:r>
                <a:rPr lang="en" sz="1000">
                  <a:solidFill>
                    <a:srgbClr val="0E3042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ahul Bhadani</a:t>
              </a:r>
              <a:endParaRPr sz="10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54" name="Google Shape;54;p5"/>
            <p:cNvSpPr txBox="1"/>
            <p:nvPr/>
          </p:nvSpPr>
          <p:spPr>
            <a:xfrm>
              <a:off x="39024" y="4511725"/>
              <a:ext cx="528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Spring 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2025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6"/>
          <p:cNvGrpSpPr/>
          <p:nvPr/>
        </p:nvGrpSpPr>
        <p:grpSpPr>
          <a:xfrm>
            <a:off x="8376876" y="4312657"/>
            <a:ext cx="773297" cy="843012"/>
            <a:chOff x="8376876" y="4312657"/>
            <a:chExt cx="773297" cy="843012"/>
          </a:xfrm>
        </p:grpSpPr>
        <p:grpSp>
          <p:nvGrpSpPr>
            <p:cNvPr id="57" name="Google Shape;57;p6"/>
            <p:cNvGrpSpPr/>
            <p:nvPr/>
          </p:nvGrpSpPr>
          <p:grpSpPr>
            <a:xfrm>
              <a:off x="8376876" y="4312657"/>
              <a:ext cx="773297" cy="843012"/>
              <a:chOff x="486475" y="732375"/>
              <a:chExt cx="2844050" cy="3100450"/>
            </a:xfrm>
          </p:grpSpPr>
          <p:sp>
            <p:nvSpPr>
              <p:cNvPr id="58" name="Google Shape;58;p6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59" name="Google Shape;59;p6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pic>
          <p:nvPicPr>
            <p:cNvPr descr="File:UAHuntsville logo.png - Wikipedia" id="60" name="Google Shape;60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53091" y="4626387"/>
              <a:ext cx="533245" cy="215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" name="Google Shape;61;p6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3" name="Google Shape;63;p6"/>
          <p:cNvGrpSpPr/>
          <p:nvPr/>
        </p:nvGrpSpPr>
        <p:grpSpPr>
          <a:xfrm>
            <a:off x="-3514" y="4467527"/>
            <a:ext cx="1582919" cy="689559"/>
            <a:chOff x="39024" y="4433865"/>
            <a:chExt cx="1582919" cy="689559"/>
          </a:xfrm>
        </p:grpSpPr>
        <p:grpSp>
          <p:nvGrpSpPr>
            <p:cNvPr id="64" name="Google Shape;64;p6"/>
            <p:cNvGrpSpPr/>
            <p:nvPr/>
          </p:nvGrpSpPr>
          <p:grpSpPr>
            <a:xfrm>
              <a:off x="39030" y="4433865"/>
              <a:ext cx="620856" cy="676828"/>
              <a:chOff x="486475" y="732375"/>
              <a:chExt cx="2844050" cy="3100450"/>
            </a:xfrm>
          </p:grpSpPr>
          <p:sp>
            <p:nvSpPr>
              <p:cNvPr id="65" name="Google Shape;65;p6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34863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66" name="Google Shape;66;p6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2C70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sp>
          <p:nvSpPr>
            <p:cNvPr id="67" name="Google Shape;67;p6"/>
            <p:cNvSpPr txBox="1"/>
            <p:nvPr/>
          </p:nvSpPr>
          <p:spPr>
            <a:xfrm>
              <a:off x="484343" y="4860925"/>
              <a:ext cx="113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R</a:t>
              </a:r>
              <a:r>
                <a:rPr lang="en" sz="1000">
                  <a:solidFill>
                    <a:srgbClr val="0E3042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ahul Bhadani</a:t>
              </a:r>
              <a:endParaRPr sz="10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68" name="Google Shape;68;p6"/>
            <p:cNvSpPr txBox="1"/>
            <p:nvPr/>
          </p:nvSpPr>
          <p:spPr>
            <a:xfrm>
              <a:off x="39024" y="4511725"/>
              <a:ext cx="528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Spring 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2025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7"/>
          <p:cNvGrpSpPr/>
          <p:nvPr/>
        </p:nvGrpSpPr>
        <p:grpSpPr>
          <a:xfrm>
            <a:off x="8376876" y="4312657"/>
            <a:ext cx="773297" cy="843012"/>
            <a:chOff x="8376876" y="4312657"/>
            <a:chExt cx="773297" cy="843012"/>
          </a:xfrm>
        </p:grpSpPr>
        <p:grpSp>
          <p:nvGrpSpPr>
            <p:cNvPr id="71" name="Google Shape;71;p7"/>
            <p:cNvGrpSpPr/>
            <p:nvPr/>
          </p:nvGrpSpPr>
          <p:grpSpPr>
            <a:xfrm>
              <a:off x="8376876" y="4312657"/>
              <a:ext cx="773297" cy="843012"/>
              <a:chOff x="486475" y="732375"/>
              <a:chExt cx="2844050" cy="3100450"/>
            </a:xfrm>
          </p:grpSpPr>
          <p:sp>
            <p:nvSpPr>
              <p:cNvPr id="72" name="Google Shape;72;p7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73" name="Google Shape;73;p7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pic>
          <p:nvPicPr>
            <p:cNvPr descr="File:UAHuntsville logo.png - Wikipedia" id="74" name="Google Shape;74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53091" y="4626387"/>
              <a:ext cx="533245" cy="215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" name="Google Shape;75;p7"/>
          <p:cNvSpPr txBox="1"/>
          <p:nvPr>
            <p:ph type="title"/>
          </p:nvPr>
        </p:nvSpPr>
        <p:spPr>
          <a:xfrm>
            <a:off x="235500" y="22200"/>
            <a:ext cx="4573200" cy="755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7"/>
          <p:cNvSpPr txBox="1"/>
          <p:nvPr>
            <p:ph idx="1" type="body"/>
          </p:nvPr>
        </p:nvSpPr>
        <p:spPr>
          <a:xfrm>
            <a:off x="235500" y="856200"/>
            <a:ext cx="4573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8" name="Google Shape;78;p7"/>
          <p:cNvGrpSpPr/>
          <p:nvPr/>
        </p:nvGrpSpPr>
        <p:grpSpPr>
          <a:xfrm>
            <a:off x="-3514" y="4467527"/>
            <a:ext cx="1582919" cy="689559"/>
            <a:chOff x="39024" y="4433865"/>
            <a:chExt cx="1582919" cy="689559"/>
          </a:xfrm>
        </p:grpSpPr>
        <p:grpSp>
          <p:nvGrpSpPr>
            <p:cNvPr id="79" name="Google Shape;79;p7"/>
            <p:cNvGrpSpPr/>
            <p:nvPr/>
          </p:nvGrpSpPr>
          <p:grpSpPr>
            <a:xfrm>
              <a:off x="39030" y="4433865"/>
              <a:ext cx="620856" cy="676828"/>
              <a:chOff x="486475" y="732375"/>
              <a:chExt cx="2844050" cy="3100450"/>
            </a:xfrm>
          </p:grpSpPr>
          <p:sp>
            <p:nvSpPr>
              <p:cNvPr id="80" name="Google Shape;80;p7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34863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81" name="Google Shape;81;p7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2C70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sp>
          <p:nvSpPr>
            <p:cNvPr id="82" name="Google Shape;82;p7"/>
            <p:cNvSpPr txBox="1"/>
            <p:nvPr/>
          </p:nvSpPr>
          <p:spPr>
            <a:xfrm>
              <a:off x="484343" y="4860925"/>
              <a:ext cx="113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R</a:t>
              </a:r>
              <a:r>
                <a:rPr lang="en" sz="1000">
                  <a:solidFill>
                    <a:srgbClr val="0E3042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ahul Bhadani</a:t>
              </a:r>
              <a:endParaRPr sz="10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83" name="Google Shape;83;p7"/>
            <p:cNvSpPr txBox="1"/>
            <p:nvPr/>
          </p:nvSpPr>
          <p:spPr>
            <a:xfrm>
              <a:off x="39024" y="4511725"/>
              <a:ext cx="528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Spring 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2025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"/>
          <p:cNvSpPr txBox="1"/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9"/>
          <p:cNvSpPr txBox="1"/>
          <p:nvPr>
            <p:ph type="title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9" name="Google Shape;89;p9"/>
          <p:cNvSpPr txBox="1"/>
          <p:nvPr>
            <p:ph idx="1" type="subTitle"/>
          </p:nvPr>
        </p:nvSpPr>
        <p:spPr>
          <a:xfrm>
            <a:off x="305875" y="371192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0" name="Google Shape;9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61950" lvl="0" marL="45720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0"/>
          <p:cNvGrpSpPr/>
          <p:nvPr/>
        </p:nvGrpSpPr>
        <p:grpSpPr>
          <a:xfrm>
            <a:off x="8376876" y="4312657"/>
            <a:ext cx="773297" cy="843012"/>
            <a:chOff x="8376876" y="4312657"/>
            <a:chExt cx="773297" cy="843012"/>
          </a:xfrm>
        </p:grpSpPr>
        <p:grpSp>
          <p:nvGrpSpPr>
            <p:cNvPr id="93" name="Google Shape;93;p10"/>
            <p:cNvGrpSpPr/>
            <p:nvPr/>
          </p:nvGrpSpPr>
          <p:grpSpPr>
            <a:xfrm>
              <a:off x="8376876" y="4312657"/>
              <a:ext cx="773297" cy="843012"/>
              <a:chOff x="486475" y="732375"/>
              <a:chExt cx="2844050" cy="3100450"/>
            </a:xfrm>
          </p:grpSpPr>
          <p:sp>
            <p:nvSpPr>
              <p:cNvPr id="94" name="Google Shape;94;p10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95" name="Google Shape;95;p10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pic>
          <p:nvPicPr>
            <p:cNvPr descr="File:UAHuntsville logo.png - Wikipedia" id="96" name="Google Shape;96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53091" y="4626387"/>
              <a:ext cx="533245" cy="215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" name="Google Shape;97;p10"/>
          <p:cNvSpPr txBox="1"/>
          <p:nvPr>
            <p:ph idx="1" type="body"/>
          </p:nvPr>
        </p:nvSpPr>
        <p:spPr>
          <a:xfrm>
            <a:off x="3317700" y="101525"/>
            <a:ext cx="56505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7D5D"/>
              </a:buClr>
              <a:buSzPts val="2100"/>
              <a:buFont typeface="Sofia"/>
              <a:buNone/>
              <a:defRPr>
                <a:solidFill>
                  <a:srgbClr val="0F7D5D"/>
                </a:solidFill>
                <a:latin typeface="Sofia"/>
                <a:ea typeface="Sofia"/>
                <a:cs typeface="Sofia"/>
                <a:sym typeface="Sofia"/>
              </a:defRPr>
            </a:lvl1pPr>
          </a:lstStyle>
          <a:p/>
        </p:txBody>
      </p:sp>
      <p:sp>
        <p:nvSpPr>
          <p:cNvPr id="98" name="Google Shape;98;p10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-3514" y="4467527"/>
            <a:ext cx="1582919" cy="689559"/>
            <a:chOff x="39024" y="4433865"/>
            <a:chExt cx="1582919" cy="689559"/>
          </a:xfrm>
        </p:grpSpPr>
        <p:grpSp>
          <p:nvGrpSpPr>
            <p:cNvPr id="100" name="Google Shape;100;p10"/>
            <p:cNvGrpSpPr/>
            <p:nvPr/>
          </p:nvGrpSpPr>
          <p:grpSpPr>
            <a:xfrm>
              <a:off x="39030" y="4433865"/>
              <a:ext cx="620856" cy="676828"/>
              <a:chOff x="486475" y="732375"/>
              <a:chExt cx="2844050" cy="3100450"/>
            </a:xfrm>
          </p:grpSpPr>
          <p:sp>
            <p:nvSpPr>
              <p:cNvPr id="101" name="Google Shape;101;p10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34863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102" name="Google Shape;102;p10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2C70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sp>
          <p:nvSpPr>
            <p:cNvPr id="103" name="Google Shape;103;p10"/>
            <p:cNvSpPr txBox="1"/>
            <p:nvPr/>
          </p:nvSpPr>
          <p:spPr>
            <a:xfrm>
              <a:off x="484343" y="4860925"/>
              <a:ext cx="113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R</a:t>
              </a:r>
              <a:r>
                <a:rPr lang="en" sz="1000">
                  <a:solidFill>
                    <a:srgbClr val="0E3042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ahul Bhadani</a:t>
              </a:r>
              <a:endParaRPr sz="10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104" name="Google Shape;104;p10"/>
            <p:cNvSpPr txBox="1"/>
            <p:nvPr/>
          </p:nvSpPr>
          <p:spPr>
            <a:xfrm>
              <a:off x="39024" y="4511725"/>
              <a:ext cx="528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Spring 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2025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  <p:cxnSp>
        <p:nvCxnSpPr>
          <p:cNvPr id="105" name="Google Shape;105;p10"/>
          <p:cNvCxnSpPr/>
          <p:nvPr/>
        </p:nvCxnSpPr>
        <p:spPr>
          <a:xfrm>
            <a:off x="291225" y="611200"/>
            <a:ext cx="8617500" cy="0"/>
          </a:xfrm>
          <a:prstGeom prst="straightConnector1">
            <a:avLst/>
          </a:prstGeom>
          <a:noFill/>
          <a:ln cap="flat" cmpd="sng" w="9525">
            <a:solidFill>
              <a:srgbClr val="0F7D5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87BEAE"/>
              </a:gs>
              <a:gs pos="100000">
                <a:srgbClr val="0F7D5D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F7D5D"/>
              </a:buClr>
              <a:buSzPts val="2800"/>
              <a:buFont typeface="Sofia"/>
              <a:buNone/>
              <a:defRPr sz="2800">
                <a:solidFill>
                  <a:srgbClr val="0F7D5D"/>
                </a:solidFill>
                <a:latin typeface="Sofia"/>
                <a:ea typeface="Sofia"/>
                <a:cs typeface="Sofia"/>
                <a:sym typeface="Sof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195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2100"/>
              <a:buFont typeface="Kaisei Decol"/>
              <a:buChar char="●"/>
              <a:defRPr sz="21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1pPr>
            <a:lvl2pPr indent="-336550" lvl="1" marL="914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○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2pPr>
            <a:lvl3pPr indent="-336550" lvl="2" marL="1371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■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3pPr>
            <a:lvl4pPr indent="-336550" lvl="3" marL="1828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●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4pPr>
            <a:lvl5pPr indent="-336550" lvl="4" marL="22860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○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5pPr>
            <a:lvl6pPr indent="-336550" lvl="5" marL="2743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■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6pPr>
            <a:lvl7pPr indent="-336550" lvl="6" marL="3200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●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7pPr>
            <a:lvl8pPr indent="-336550" lvl="7" marL="3657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○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8pPr>
            <a:lvl9pPr indent="-336550" lvl="8" marL="4114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■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rahul.bhadani@uah.edu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jpg"/><Relationship Id="rId4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1.png"/><Relationship Id="rId4" Type="http://schemas.openxmlformats.org/officeDocument/2006/relationships/image" Target="../media/image4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/>
          <p:nvPr>
            <p:ph type="ctrTitle"/>
          </p:nvPr>
        </p:nvSpPr>
        <p:spPr>
          <a:xfrm>
            <a:off x="3064950" y="220725"/>
            <a:ext cx="5621400" cy="203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CPE 221: Computer Organization</a:t>
            </a:r>
            <a:endParaRPr/>
          </a:p>
        </p:txBody>
      </p:sp>
      <p:sp>
        <p:nvSpPr>
          <p:cNvPr id="157" name="Google Shape;157;p17"/>
          <p:cNvSpPr txBox="1"/>
          <p:nvPr>
            <p:ph idx="1" type="subTitle"/>
          </p:nvPr>
        </p:nvSpPr>
        <p:spPr>
          <a:xfrm>
            <a:off x="3329525" y="3040225"/>
            <a:ext cx="5814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fia"/>
                <a:ea typeface="Sofia"/>
                <a:cs typeface="Sofia"/>
                <a:sym typeface="Sofia"/>
              </a:rPr>
              <a:t>14 Single Cycle ARM Processor</a:t>
            </a:r>
            <a:endParaRPr>
              <a:latin typeface="Sofia"/>
              <a:ea typeface="Sofia"/>
              <a:cs typeface="Sofia"/>
              <a:sym typeface="Sof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latin typeface="Fondamento"/>
                <a:ea typeface="Fondamento"/>
                <a:cs typeface="Fondamento"/>
                <a:sym typeface="Fondamen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rahul.bhadani@uah.edu</a:t>
            </a:r>
            <a:endParaRPr>
              <a:latin typeface="Sofia"/>
              <a:ea typeface="Sofia"/>
              <a:cs typeface="Sofia"/>
              <a:sym typeface="Sof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Datapath: LDR Reg Read​</a:t>
            </a:r>
            <a:endParaRPr/>
          </a:p>
        </p:txBody>
      </p:sp>
      <p:sp>
        <p:nvSpPr>
          <p:cNvPr id="213" name="Google Shape;21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200">
                <a:solidFill>
                  <a:srgbClr val="0070C0"/>
                </a:solidFill>
              </a:rPr>
              <a:t>STEP 2:</a:t>
            </a:r>
            <a:r>
              <a:rPr lang="en" sz="3200">
                <a:solidFill>
                  <a:srgbClr val="0070C0"/>
                </a:solidFill>
              </a:rPr>
              <a:t> </a:t>
            </a:r>
            <a:r>
              <a:rPr lang="en" sz="3200">
                <a:solidFill>
                  <a:schemeClr val="dk1"/>
                </a:solidFill>
              </a:rPr>
              <a:t>Read source operands from Rn</a:t>
            </a:r>
            <a:endParaRPr/>
          </a:p>
        </p:txBody>
      </p:sp>
      <p:pic>
        <p:nvPicPr>
          <p:cNvPr id="214" name="Google Shape;21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97199"/>
            <a:ext cx="8038324" cy="196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0125" y="3738425"/>
            <a:ext cx="7058076" cy="13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6"/>
          <p:cNvSpPr txBox="1"/>
          <p:nvPr/>
        </p:nvSpPr>
        <p:spPr>
          <a:xfrm>
            <a:off x="269850" y="36125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LDR Rd, [Rn, imm12]</a:t>
            </a: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​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Datapath: LDR Immed.​</a:t>
            </a:r>
            <a:endParaRPr/>
          </a:p>
        </p:txBody>
      </p:sp>
      <p:sp>
        <p:nvSpPr>
          <p:cNvPr id="222" name="Google Shape;22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400">
                <a:solidFill>
                  <a:srgbClr val="0070C0"/>
                </a:solidFill>
              </a:rPr>
              <a:t>STEP 3:</a:t>
            </a:r>
            <a:r>
              <a:rPr lang="en" sz="2400">
                <a:solidFill>
                  <a:srgbClr val="0070C0"/>
                </a:solidFill>
              </a:rPr>
              <a:t> </a:t>
            </a:r>
            <a:r>
              <a:rPr lang="en" sz="2400">
                <a:solidFill>
                  <a:schemeClr val="dk1"/>
                </a:solidFill>
              </a:rPr>
              <a:t>Extend the immediate​</a:t>
            </a:r>
            <a:endParaRPr sz="1300"/>
          </a:p>
        </p:txBody>
      </p:sp>
      <p:pic>
        <p:nvPicPr>
          <p:cNvPr id="223" name="Google Shape;22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600" y="1624475"/>
            <a:ext cx="6946934" cy="22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7300" y="3847650"/>
            <a:ext cx="5738201" cy="108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7"/>
          <p:cNvSpPr txBox="1"/>
          <p:nvPr/>
        </p:nvSpPr>
        <p:spPr>
          <a:xfrm>
            <a:off x="1563975" y="46148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LDR Rd, [Rn, imm12]</a:t>
            </a: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​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Datapath: LDR Address​</a:t>
            </a:r>
            <a:endParaRPr/>
          </a:p>
        </p:txBody>
      </p:sp>
      <p:sp>
        <p:nvSpPr>
          <p:cNvPr id="231" name="Google Shape;23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200">
                <a:solidFill>
                  <a:srgbClr val="0070C0"/>
                </a:solidFill>
              </a:rPr>
              <a:t>STEP 4:</a:t>
            </a:r>
            <a:r>
              <a:rPr lang="en" sz="3200">
                <a:solidFill>
                  <a:srgbClr val="0070C0"/>
                </a:solidFill>
              </a:rPr>
              <a:t> </a:t>
            </a:r>
            <a:r>
              <a:rPr lang="en" sz="3200">
                <a:solidFill>
                  <a:schemeClr val="dk1"/>
                </a:solidFill>
              </a:rPr>
              <a:t>Compute the memory address​</a:t>
            </a:r>
            <a:endParaRPr/>
          </a:p>
        </p:txBody>
      </p:sp>
      <p:pic>
        <p:nvPicPr>
          <p:cNvPr id="232" name="Google Shape;2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6450" y="1745675"/>
            <a:ext cx="6033775" cy="205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7050" y="3812875"/>
            <a:ext cx="5975026" cy="113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8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35" name="Google Shape;235;p28"/>
          <p:cNvSpPr txBox="1"/>
          <p:nvPr/>
        </p:nvSpPr>
        <p:spPr>
          <a:xfrm>
            <a:off x="225775" y="37392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LDR Rd, [Rn, imm12]</a:t>
            </a: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​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Datapath: LDR Mem Read​</a:t>
            </a:r>
            <a:endParaRPr/>
          </a:p>
        </p:txBody>
      </p:sp>
      <p:sp>
        <p:nvSpPr>
          <p:cNvPr id="241" name="Google Shape;24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200">
                <a:solidFill>
                  <a:srgbClr val="0070C0"/>
                </a:solidFill>
              </a:rPr>
              <a:t>STEP 5:</a:t>
            </a:r>
            <a:r>
              <a:rPr lang="en" sz="2200">
                <a:solidFill>
                  <a:srgbClr val="0070C0"/>
                </a:solidFill>
              </a:rPr>
              <a:t> </a:t>
            </a:r>
            <a:r>
              <a:rPr lang="en" sz="2200">
                <a:solidFill>
                  <a:schemeClr val="dk1"/>
                </a:solidFill>
              </a:rPr>
              <a:t>Read data from memory and write it back to register file​</a:t>
            </a:r>
            <a:endParaRPr sz="2200"/>
          </a:p>
        </p:txBody>
      </p:sp>
      <p:pic>
        <p:nvPicPr>
          <p:cNvPr id="242" name="Google Shape;24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300" y="1721052"/>
            <a:ext cx="7311402" cy="242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6275" y="4070875"/>
            <a:ext cx="5528950" cy="10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9"/>
          <p:cNvSpPr txBox="1"/>
          <p:nvPr/>
        </p:nvSpPr>
        <p:spPr>
          <a:xfrm>
            <a:off x="225775" y="37392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LDR Rd, [Rn, imm12]</a:t>
            </a: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​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Datapath: PC Increment​</a:t>
            </a:r>
            <a:endParaRPr/>
          </a:p>
        </p:txBody>
      </p:sp>
      <p:sp>
        <p:nvSpPr>
          <p:cNvPr id="250" name="Google Shape;250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400">
                <a:solidFill>
                  <a:srgbClr val="0070C0"/>
                </a:solidFill>
              </a:rPr>
              <a:t>STEP 6:</a:t>
            </a:r>
            <a:r>
              <a:rPr lang="en" sz="2400">
                <a:solidFill>
                  <a:srgbClr val="0070C0"/>
                </a:solidFill>
              </a:rPr>
              <a:t> </a:t>
            </a:r>
            <a:r>
              <a:rPr lang="en" sz="2400">
                <a:solidFill>
                  <a:schemeClr val="dk1"/>
                </a:solidFill>
              </a:rPr>
              <a:t>Determine address of next instruction​</a:t>
            </a:r>
            <a:endParaRPr sz="2400"/>
          </a:p>
        </p:txBody>
      </p:sp>
      <p:pic>
        <p:nvPicPr>
          <p:cNvPr id="251" name="Google Shape;25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500" y="1873825"/>
            <a:ext cx="7212276" cy="226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0"/>
          <p:cNvSpPr/>
          <p:nvPr/>
        </p:nvSpPr>
        <p:spPr>
          <a:xfrm>
            <a:off x="1038975" y="3181175"/>
            <a:ext cx="1365600" cy="754500"/>
          </a:xfrm>
          <a:prstGeom prst="wedgeEllipseCallout">
            <a:avLst>
              <a:gd fmla="val 26093" name="adj1"/>
              <a:gd fmla="val 13005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0"/>
          <p:cNvSpPr txBox="1"/>
          <p:nvPr/>
        </p:nvSpPr>
        <p:spPr>
          <a:xfrm>
            <a:off x="837225" y="4391775"/>
            <a:ext cx="527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  <a:latin typeface="Oswald"/>
                <a:ea typeface="Oswald"/>
                <a:cs typeface="Oswald"/>
                <a:sym typeface="Oswald"/>
              </a:rPr>
              <a:t>Calculate the address of the next instruction</a:t>
            </a:r>
            <a:endParaRPr sz="2400">
              <a:solidFill>
                <a:srgbClr val="0000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4" name="Google Shape;254;p30"/>
          <p:cNvSpPr/>
          <p:nvPr/>
        </p:nvSpPr>
        <p:spPr>
          <a:xfrm>
            <a:off x="311700" y="2074275"/>
            <a:ext cx="682773" cy="302863"/>
          </a:xfrm>
          <a:custGeom>
            <a:rect b="b" l="l" r="r" t="t"/>
            <a:pathLst>
              <a:path extrusionOk="0" h="38108" w="59475">
                <a:moveTo>
                  <a:pt x="0" y="37888"/>
                </a:moveTo>
                <a:lnTo>
                  <a:pt x="0" y="1762"/>
                </a:lnTo>
                <a:lnTo>
                  <a:pt x="22909" y="1762"/>
                </a:lnTo>
                <a:lnTo>
                  <a:pt x="22909" y="38108"/>
                </a:lnTo>
                <a:lnTo>
                  <a:pt x="46038" y="38108"/>
                </a:lnTo>
                <a:lnTo>
                  <a:pt x="46038" y="0"/>
                </a:lnTo>
                <a:lnTo>
                  <a:pt x="59475" y="0"/>
                </a:lnTo>
              </a:path>
            </a:pathLst>
          </a:cu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20"/>
              <a:t>Single-Cycle Datapath: Access to PC​ &lt;Case of Destination being R15/PC&gt;</a:t>
            </a:r>
            <a:endParaRPr sz="1920"/>
          </a:p>
        </p:txBody>
      </p:sp>
      <p:sp>
        <p:nvSpPr>
          <p:cNvPr id="260" name="Google Shape;26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PC (R15) can be source/destination of instruction​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61" name="Google Shape;2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75" y="1808875"/>
            <a:ext cx="8946999" cy="296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20"/>
              <a:t>Single-Cycle Datapath: Access to PC​ &lt;Case of Destination being R15/PC&gt;</a:t>
            </a:r>
            <a:endParaRPr/>
          </a:p>
        </p:txBody>
      </p:sp>
      <p:sp>
        <p:nvSpPr>
          <p:cNvPr id="267" name="Google Shape;26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PC can be source/destination of instruction​</a:t>
            </a:r>
            <a:endParaRPr>
              <a:solidFill>
                <a:schemeClr val="dk1"/>
              </a:solidFill>
            </a:endParaRPr>
          </a:p>
          <a:p>
            <a:pPr indent="-361950" lvl="0" marL="990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1" lang="en">
                <a:solidFill>
                  <a:srgbClr val="0070C0"/>
                </a:solidFill>
              </a:rPr>
              <a:t>Source:</a:t>
            </a:r>
            <a:r>
              <a:rPr lang="en">
                <a:solidFill>
                  <a:srgbClr val="0070C0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R15 must be available in Register File​</a:t>
            </a:r>
            <a:endParaRPr>
              <a:solidFill>
                <a:schemeClr val="dk1"/>
              </a:solidFill>
            </a:endParaRPr>
          </a:p>
          <a:p>
            <a:pPr indent="-361950" lvl="0" marL="161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1" lang="en">
                <a:solidFill>
                  <a:schemeClr val="dk1"/>
                </a:solidFill>
              </a:rPr>
              <a:t>PC </a:t>
            </a:r>
            <a:r>
              <a:rPr lang="en">
                <a:solidFill>
                  <a:schemeClr val="dk1"/>
                </a:solidFill>
              </a:rPr>
              <a:t>is read as the current</a:t>
            </a:r>
            <a:r>
              <a:rPr b="1" lang="en">
                <a:solidFill>
                  <a:schemeClr val="dk1"/>
                </a:solidFill>
              </a:rPr>
              <a:t> PC plus 8</a:t>
            </a:r>
            <a:r>
              <a:rPr lang="en">
                <a:solidFill>
                  <a:schemeClr val="dk1"/>
                </a:solidFill>
              </a:rPr>
              <a:t>​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​</a:t>
            </a:r>
            <a:endParaRPr>
              <a:solidFill>
                <a:schemeClr val="dk1"/>
              </a:solidFill>
              <a:highlight>
                <a:srgbClr val="EDEBE9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58224"/>
            <a:ext cx="8496025" cy="278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3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20"/>
              <a:t>Single-Cycle Datapath: Access to PC​ &lt;Case of Destination being R15/PC&gt;</a:t>
            </a:r>
            <a:endParaRPr/>
          </a:p>
        </p:txBody>
      </p:sp>
      <p:sp>
        <p:nvSpPr>
          <p:cNvPr id="274" name="Google Shape;27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PC can be source/destination of instruction​</a:t>
            </a:r>
            <a:endParaRPr>
              <a:solidFill>
                <a:schemeClr val="dk1"/>
              </a:solidFill>
            </a:endParaRPr>
          </a:p>
          <a:p>
            <a:pPr indent="-361950" lvl="0" marL="990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1" lang="en">
                <a:solidFill>
                  <a:srgbClr val="0070C0"/>
                </a:solidFill>
              </a:rPr>
              <a:t>Source:</a:t>
            </a:r>
            <a:r>
              <a:rPr lang="en">
                <a:solidFill>
                  <a:srgbClr val="0070C0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R15 must be available in Register File​</a:t>
            </a:r>
            <a:endParaRPr>
              <a:solidFill>
                <a:schemeClr val="dk1"/>
              </a:solidFill>
            </a:endParaRPr>
          </a:p>
          <a:p>
            <a:pPr indent="-361950" lvl="0" marL="161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1" lang="en">
                <a:solidFill>
                  <a:schemeClr val="dk1"/>
                </a:solidFill>
              </a:rPr>
              <a:t>PC </a:t>
            </a:r>
            <a:r>
              <a:rPr lang="en">
                <a:solidFill>
                  <a:schemeClr val="dk1"/>
                </a:solidFill>
              </a:rPr>
              <a:t>is read as the current</a:t>
            </a:r>
            <a:r>
              <a:rPr b="1" lang="en">
                <a:solidFill>
                  <a:schemeClr val="dk1"/>
                </a:solidFill>
              </a:rPr>
              <a:t> PC plus 8</a:t>
            </a:r>
            <a:r>
              <a:rPr lang="en">
                <a:solidFill>
                  <a:schemeClr val="dk1"/>
                </a:solidFill>
              </a:rPr>
              <a:t>​</a:t>
            </a:r>
            <a:endParaRPr>
              <a:solidFill>
                <a:schemeClr val="dk1"/>
              </a:solidFill>
            </a:endParaRPr>
          </a:p>
          <a:p>
            <a:pPr indent="-361950" lvl="0" marL="990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1" lang="en">
                <a:solidFill>
                  <a:srgbClr val="0070C0"/>
                </a:solidFill>
              </a:rPr>
              <a:t>Destination:</a:t>
            </a:r>
            <a:r>
              <a:rPr lang="en">
                <a:solidFill>
                  <a:srgbClr val="0070C0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Be able to write result to PC​</a:t>
            </a:r>
            <a:endParaRPr/>
          </a:p>
        </p:txBody>
      </p:sp>
      <p:pic>
        <p:nvPicPr>
          <p:cNvPr id="275" name="Google Shape;2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600" y="2775473"/>
            <a:ext cx="7223300" cy="23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Datapath: STR​</a:t>
            </a:r>
            <a:endParaRPr/>
          </a:p>
        </p:txBody>
      </p:sp>
      <p:sp>
        <p:nvSpPr>
          <p:cNvPr id="281" name="Google Shape;281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700">
                <a:solidFill>
                  <a:srgbClr val="0070C0"/>
                </a:solidFill>
              </a:rPr>
              <a:t>Expand datapath </a:t>
            </a:r>
            <a:r>
              <a:rPr lang="en" sz="2700">
                <a:solidFill>
                  <a:schemeClr val="dk1"/>
                </a:solidFill>
              </a:rPr>
              <a:t>to handle STR:​</a:t>
            </a:r>
            <a:endParaRPr sz="2700">
              <a:solidFill>
                <a:schemeClr val="dk1"/>
              </a:solidFill>
            </a:endParaRPr>
          </a:p>
          <a:p>
            <a:pPr indent="-292100" lvl="0" marL="723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" sz="1900">
                <a:solidFill>
                  <a:schemeClr val="dk1"/>
                </a:solidFill>
              </a:rPr>
              <a:t>Write data in Rd to memory​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82" name="Google Shape;282;p34"/>
          <p:cNvSpPr txBox="1"/>
          <p:nvPr/>
        </p:nvSpPr>
        <p:spPr>
          <a:xfrm>
            <a:off x="5885100" y="1292300"/>
            <a:ext cx="31113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Avenir"/>
                <a:ea typeface="Avenir"/>
                <a:cs typeface="Avenir"/>
                <a:sym typeface="Avenir"/>
              </a:rPr>
              <a:t>STR Rd, [Rn, imm12]​</a:t>
            </a:r>
            <a:endParaRPr b="1" sz="21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3" name="Google Shape;28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625" y="2166500"/>
            <a:ext cx="6689124" cy="295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5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Datapath: Data-processing​</a:t>
            </a:r>
            <a:endParaRPr/>
          </a:p>
        </p:txBody>
      </p:sp>
      <p:sp>
        <p:nvSpPr>
          <p:cNvPr id="289" name="Google Shape;289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With</a:t>
            </a:r>
            <a:r>
              <a:rPr b="1" lang="en">
                <a:solidFill>
                  <a:srgbClr val="0070C0"/>
                </a:solidFill>
              </a:rPr>
              <a:t> immediate </a:t>
            </a:r>
            <a:r>
              <a:rPr b="1" lang="en">
                <a:solidFill>
                  <a:schemeClr val="dk1"/>
                </a:solidFill>
              </a:rPr>
              <a:t>Src2:</a:t>
            </a:r>
            <a:r>
              <a:rPr lang="en">
                <a:solidFill>
                  <a:schemeClr val="dk1"/>
                </a:solidFill>
              </a:rPr>
              <a:t>​</a:t>
            </a:r>
            <a:endParaRPr>
              <a:solidFill>
                <a:schemeClr val="dk1"/>
              </a:solidFill>
            </a:endParaRPr>
          </a:p>
          <a:p>
            <a:pPr indent="-355600" lvl="0" marL="952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" sz="1700">
                <a:solidFill>
                  <a:schemeClr val="dk1"/>
                </a:solidFill>
              </a:rPr>
              <a:t>Read from Rn and Imm8 (</a:t>
            </a:r>
            <a:r>
              <a:rPr i="1" lang="en" sz="1700">
                <a:solidFill>
                  <a:schemeClr val="dk1"/>
                </a:solidFill>
              </a:rPr>
              <a:t>ImmSrc</a:t>
            </a:r>
            <a:r>
              <a:rPr lang="en" sz="1700">
                <a:solidFill>
                  <a:schemeClr val="dk1"/>
                </a:solidFill>
              </a:rPr>
              <a:t> chooses the zero-extended Imm8 instead of Imm12)​</a:t>
            </a:r>
            <a:endParaRPr sz="1700">
              <a:solidFill>
                <a:schemeClr val="dk1"/>
              </a:solidFill>
            </a:endParaRPr>
          </a:p>
          <a:p>
            <a:pPr indent="-355600" lvl="0" marL="952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●"/>
            </a:pPr>
            <a:r>
              <a:rPr lang="en" sz="1700">
                <a:solidFill>
                  <a:schemeClr val="dk1"/>
                </a:solidFill>
              </a:rPr>
              <a:t>Write </a:t>
            </a:r>
            <a:r>
              <a:rPr i="1" lang="en" sz="1700">
                <a:solidFill>
                  <a:schemeClr val="dk1"/>
                </a:solidFill>
              </a:rPr>
              <a:t>ALUResult</a:t>
            </a:r>
            <a:r>
              <a:rPr lang="en" sz="1700">
                <a:solidFill>
                  <a:schemeClr val="dk1"/>
                </a:solidFill>
              </a:rPr>
              <a:t> to register file​</a:t>
            </a:r>
            <a:endParaRPr sz="1700">
              <a:solidFill>
                <a:schemeClr val="dk1"/>
              </a:solidFill>
            </a:endParaRPr>
          </a:p>
          <a:p>
            <a:pPr indent="-355600" lvl="0" marL="952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" sz="1700">
                <a:solidFill>
                  <a:schemeClr val="dk1"/>
                </a:solidFill>
              </a:rPr>
              <a:t>Write to Rd​  </a:t>
            </a:r>
            <a:endParaRPr sz="1800"/>
          </a:p>
        </p:txBody>
      </p:sp>
      <p:sp>
        <p:nvSpPr>
          <p:cNvPr id="290" name="Google Shape;290;p35"/>
          <p:cNvSpPr txBox="1"/>
          <p:nvPr/>
        </p:nvSpPr>
        <p:spPr>
          <a:xfrm>
            <a:off x="5473900" y="24010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ADD Rd, Rn, imm8​</a:t>
            </a:r>
            <a:endParaRPr b="1"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91" name="Google Shape;2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87343"/>
            <a:ext cx="9144000" cy="1918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Microarchitecture</a:t>
            </a:r>
            <a:endParaRPr/>
          </a:p>
        </p:txBody>
      </p:sp>
      <p:sp>
        <p:nvSpPr>
          <p:cNvPr id="163" name="Google Shape;16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63537" lvl="0" marL="787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125"/>
              <a:buFont typeface="Avenir"/>
              <a:buChar char="●"/>
            </a:pPr>
            <a:r>
              <a:rPr lang="en" sz="3200">
                <a:solidFill>
                  <a:schemeClr val="dk1"/>
                </a:solidFill>
              </a:rPr>
              <a:t>Multiple implementations for a single architecture:​</a:t>
            </a:r>
            <a:endParaRPr sz="3200">
              <a:solidFill>
                <a:schemeClr val="dk1"/>
              </a:solidFill>
            </a:endParaRPr>
          </a:p>
          <a:p>
            <a:pPr indent="-347344" lvl="0" marL="1181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●"/>
            </a:pPr>
            <a:r>
              <a:rPr b="1" lang="en" sz="2800">
                <a:solidFill>
                  <a:srgbClr val="0070C0"/>
                </a:solidFill>
              </a:rPr>
              <a:t>Single-cycle:</a:t>
            </a:r>
            <a:r>
              <a:rPr lang="en" sz="2800">
                <a:solidFill>
                  <a:schemeClr val="dk1"/>
                </a:solidFill>
              </a:rPr>
              <a:t> Each instruction executes in a single cycle​</a:t>
            </a:r>
            <a:endParaRPr sz="2800">
              <a:solidFill>
                <a:schemeClr val="dk1"/>
              </a:solidFill>
            </a:endParaRPr>
          </a:p>
          <a:p>
            <a:pPr indent="-347344" lvl="0" marL="1181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●"/>
            </a:pPr>
            <a:r>
              <a:rPr b="1" lang="en" sz="2800">
                <a:solidFill>
                  <a:srgbClr val="0070C0"/>
                </a:solidFill>
              </a:rPr>
              <a:t>Multicycle:</a:t>
            </a:r>
            <a:r>
              <a:rPr lang="en" sz="2800">
                <a:solidFill>
                  <a:schemeClr val="dk1"/>
                </a:solidFill>
              </a:rPr>
              <a:t> Each instruction is broken up into series of shorter steps​</a:t>
            </a:r>
            <a:endParaRPr sz="2800">
              <a:solidFill>
                <a:schemeClr val="dk1"/>
              </a:solidFill>
            </a:endParaRPr>
          </a:p>
          <a:p>
            <a:pPr indent="-347344" lvl="0" marL="1181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●"/>
            </a:pPr>
            <a:r>
              <a:rPr b="1" lang="en" sz="2800">
                <a:solidFill>
                  <a:srgbClr val="0070C0"/>
                </a:solidFill>
              </a:rPr>
              <a:t>Pipelined:</a:t>
            </a:r>
            <a:r>
              <a:rPr lang="en" sz="2800">
                <a:solidFill>
                  <a:schemeClr val="dk1"/>
                </a:solidFill>
              </a:rPr>
              <a:t> Each instruction broken up into series of steps &amp; multiple instructions execute at once​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Datapath: Data-processing​</a:t>
            </a:r>
            <a:endParaRPr/>
          </a:p>
        </p:txBody>
      </p:sp>
      <p:sp>
        <p:nvSpPr>
          <p:cNvPr id="297" name="Google Shape;297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b="1" lang="en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immediate </a:t>
            </a:r>
            <a:r>
              <a:rPr b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Src2: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​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952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Read from 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Rn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Imm8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i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ImmSrc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chooses the zero-extended 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Imm8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instead of 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Imm12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)​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952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Write </a:t>
            </a:r>
            <a:r>
              <a:rPr i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ALUResult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register file​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952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Write to 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Rd​</a:t>
            </a:r>
            <a:endParaRPr sz="1800"/>
          </a:p>
        </p:txBody>
      </p:sp>
      <p:sp>
        <p:nvSpPr>
          <p:cNvPr id="298" name="Google Shape;298;p36"/>
          <p:cNvSpPr txBox="1"/>
          <p:nvPr/>
        </p:nvSpPr>
        <p:spPr>
          <a:xfrm>
            <a:off x="5473900" y="24010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ADD Rd, Rn, imm8​</a:t>
            </a:r>
            <a:endParaRPr b="1"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99" name="Google Shape;29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175" y="2847874"/>
            <a:ext cx="7371973" cy="229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7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Datapath: Data-processing​</a:t>
            </a:r>
            <a:endParaRPr/>
          </a:p>
        </p:txBody>
      </p:sp>
      <p:sp>
        <p:nvSpPr>
          <p:cNvPr id="305" name="Google Shape;305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With </a:t>
            </a:r>
            <a:r>
              <a:rPr b="1" lang="en" sz="1800">
                <a:solidFill>
                  <a:srgbClr val="0070C0"/>
                </a:solidFill>
              </a:rPr>
              <a:t>register </a:t>
            </a:r>
            <a:r>
              <a:rPr b="1" lang="en" sz="1800">
                <a:solidFill>
                  <a:schemeClr val="dk1"/>
                </a:solidFill>
              </a:rPr>
              <a:t>Src2:</a:t>
            </a:r>
            <a:r>
              <a:rPr lang="en" sz="1800">
                <a:solidFill>
                  <a:schemeClr val="dk1"/>
                </a:solidFill>
              </a:rPr>
              <a:t>​</a:t>
            </a:r>
            <a:endParaRPr sz="1800">
              <a:solidFill>
                <a:schemeClr val="dk1"/>
              </a:solidFill>
            </a:endParaRPr>
          </a:p>
          <a:p>
            <a:pPr indent="-342900" lvl="0" marL="990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</a:rPr>
              <a:t>Read from Rn and Rm (instead of Imm8)​</a:t>
            </a:r>
            <a:endParaRPr sz="1800">
              <a:solidFill>
                <a:schemeClr val="dk1"/>
              </a:solidFill>
            </a:endParaRPr>
          </a:p>
          <a:p>
            <a:pPr indent="-342900" lvl="0" marL="990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</a:pPr>
            <a:r>
              <a:rPr lang="en" sz="1800">
                <a:solidFill>
                  <a:schemeClr val="dk1"/>
                </a:solidFill>
              </a:rPr>
              <a:t>Write </a:t>
            </a:r>
            <a:r>
              <a:rPr i="1" lang="en" sz="1800">
                <a:solidFill>
                  <a:schemeClr val="dk1"/>
                </a:solidFill>
              </a:rPr>
              <a:t>ALUResult</a:t>
            </a:r>
            <a:r>
              <a:rPr lang="en" sz="1800">
                <a:solidFill>
                  <a:schemeClr val="dk1"/>
                </a:solidFill>
              </a:rPr>
              <a:t> to register file​</a:t>
            </a:r>
            <a:endParaRPr sz="1800">
              <a:solidFill>
                <a:schemeClr val="dk1"/>
              </a:solidFill>
            </a:endParaRPr>
          </a:p>
          <a:p>
            <a:pPr indent="-342900" lvl="0" marL="990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</a:rPr>
              <a:t>Write to Rd​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06" name="Google Shape;306;p37"/>
          <p:cNvSpPr txBox="1"/>
          <p:nvPr/>
        </p:nvSpPr>
        <p:spPr>
          <a:xfrm>
            <a:off x="4829600" y="2213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ADD Rd, Rn, Rm</a:t>
            </a:r>
            <a:endParaRPr b="1"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07" name="Google Shape;3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00" y="3229775"/>
            <a:ext cx="9117424" cy="12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Datapath: Data-processing​</a:t>
            </a:r>
            <a:endParaRPr/>
          </a:p>
        </p:txBody>
      </p:sp>
      <p:sp>
        <p:nvSpPr>
          <p:cNvPr id="313" name="Google Shape;313;p38"/>
          <p:cNvSpPr txBox="1"/>
          <p:nvPr>
            <p:ph idx="1" type="body"/>
          </p:nvPr>
        </p:nvSpPr>
        <p:spPr>
          <a:xfrm>
            <a:off x="311700" y="1152475"/>
            <a:ext cx="5496300" cy="13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With </a:t>
            </a:r>
            <a:r>
              <a:rPr b="1" lang="en" sz="1800">
                <a:solidFill>
                  <a:srgbClr val="0070C0"/>
                </a:solidFill>
              </a:rPr>
              <a:t>register </a:t>
            </a:r>
            <a:r>
              <a:rPr b="1" lang="en" sz="1800">
                <a:solidFill>
                  <a:schemeClr val="dk1"/>
                </a:solidFill>
              </a:rPr>
              <a:t>Src2:</a:t>
            </a:r>
            <a:r>
              <a:rPr lang="en" sz="1800">
                <a:solidFill>
                  <a:schemeClr val="dk1"/>
                </a:solidFill>
              </a:rPr>
              <a:t>​</a:t>
            </a:r>
            <a:endParaRPr sz="1800">
              <a:solidFill>
                <a:schemeClr val="dk1"/>
              </a:solidFill>
            </a:endParaRPr>
          </a:p>
          <a:p>
            <a:pPr indent="-334327" lvl="0" marL="990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</a:rPr>
              <a:t>Read from Rn and Rm (instead of Imm8)​</a:t>
            </a:r>
            <a:endParaRPr sz="1800">
              <a:solidFill>
                <a:schemeClr val="dk1"/>
              </a:solidFill>
            </a:endParaRPr>
          </a:p>
          <a:p>
            <a:pPr indent="-334327" lvl="0" marL="990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Char char="●"/>
            </a:pPr>
            <a:r>
              <a:rPr lang="en" sz="1800">
                <a:solidFill>
                  <a:schemeClr val="dk1"/>
                </a:solidFill>
              </a:rPr>
              <a:t>Write </a:t>
            </a:r>
            <a:r>
              <a:rPr i="1" lang="en" sz="1800">
                <a:solidFill>
                  <a:schemeClr val="dk1"/>
                </a:solidFill>
              </a:rPr>
              <a:t>ALUResult</a:t>
            </a:r>
            <a:r>
              <a:rPr lang="en" sz="1800">
                <a:solidFill>
                  <a:schemeClr val="dk1"/>
                </a:solidFill>
              </a:rPr>
              <a:t> to register file​</a:t>
            </a:r>
            <a:endParaRPr sz="1800">
              <a:solidFill>
                <a:schemeClr val="dk1"/>
              </a:solidFill>
            </a:endParaRPr>
          </a:p>
          <a:p>
            <a:pPr indent="-334327" lvl="0" marL="990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</a:rPr>
              <a:t>Write to Rd​</a:t>
            </a:r>
            <a:endParaRPr/>
          </a:p>
        </p:txBody>
      </p:sp>
      <p:sp>
        <p:nvSpPr>
          <p:cNvPr id="314" name="Google Shape;314;p38"/>
          <p:cNvSpPr txBox="1"/>
          <p:nvPr/>
        </p:nvSpPr>
        <p:spPr>
          <a:xfrm>
            <a:off x="4829600" y="2213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ADD Rd, Rn, Rm</a:t>
            </a:r>
            <a:endParaRPr b="1"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15" name="Google Shape;31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625" y="2820599"/>
            <a:ext cx="7647325" cy="2270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8"/>
          <p:cNvSpPr txBox="1"/>
          <p:nvPr/>
        </p:nvSpPr>
        <p:spPr>
          <a:xfrm>
            <a:off x="5694175" y="108932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Oswald"/>
                <a:ea typeface="Oswald"/>
                <a:cs typeface="Oswald"/>
                <a:sym typeface="Oswald"/>
              </a:rPr>
              <a:t>Same ALU handles, ADD (00), SUB(01), AND (10), ORR (11)</a:t>
            </a:r>
            <a:endParaRPr b="1" sz="1800">
              <a:solidFill>
                <a:srgbClr val="0000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9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Datapath: B​</a:t>
            </a:r>
            <a:endParaRPr/>
          </a:p>
        </p:txBody>
      </p:sp>
      <p:sp>
        <p:nvSpPr>
          <p:cNvPr id="322" name="Google Shape;322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>
                <a:solidFill>
                  <a:schemeClr val="dk1"/>
                </a:solidFill>
              </a:rPr>
              <a:t>Calculate branch target address:</a:t>
            </a:r>
            <a:endParaRPr sz="2800">
              <a:solidFill>
                <a:schemeClr val="dk1"/>
              </a:solidFill>
            </a:endParaRPr>
          </a:p>
          <a:p>
            <a:pPr indent="-330200" lvl="0" marL="330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 	BTA = (</a:t>
            </a:r>
            <a:r>
              <a:rPr i="1" lang="en" sz="1600">
                <a:solidFill>
                  <a:schemeClr val="dk1"/>
                </a:solidFill>
              </a:rPr>
              <a:t>ExtImm</a:t>
            </a:r>
            <a:r>
              <a:rPr lang="en" sz="1600">
                <a:solidFill>
                  <a:schemeClr val="dk1"/>
                </a:solidFill>
              </a:rPr>
              <a:t>) + (PC + 8)​</a:t>
            </a:r>
            <a:endParaRPr sz="1600">
              <a:solidFill>
                <a:schemeClr val="dk1"/>
              </a:solidFill>
            </a:endParaRPr>
          </a:p>
          <a:p>
            <a:pPr indent="0" lvl="0" marL="330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600">
                <a:solidFill>
                  <a:schemeClr val="dk1"/>
                </a:solidFill>
              </a:rPr>
              <a:t>  ExtImm = </a:t>
            </a:r>
            <a:r>
              <a:rPr lang="en" sz="1600">
                <a:solidFill>
                  <a:schemeClr val="dk1"/>
                </a:solidFill>
              </a:rPr>
              <a:t>Imm24</a:t>
            </a:r>
            <a:r>
              <a:rPr i="1" lang="en" sz="1600">
                <a:solidFill>
                  <a:schemeClr val="dk1"/>
                </a:solidFill>
              </a:rPr>
              <a:t> &lt;&lt; 2 </a:t>
            </a:r>
            <a:r>
              <a:rPr lang="en" sz="1600">
                <a:solidFill>
                  <a:schemeClr val="dk1"/>
                </a:solidFill>
              </a:rPr>
              <a:t>and sign-extended</a:t>
            </a:r>
            <a:r>
              <a:rPr i="1" lang="en" sz="1600">
                <a:solidFill>
                  <a:schemeClr val="dk1"/>
                </a:solidFill>
              </a:rPr>
              <a:t> </a:t>
            </a:r>
            <a:r>
              <a:rPr lang="en" sz="1600">
                <a:solidFill>
                  <a:schemeClr val="dk1"/>
                </a:solidFill>
              </a:rPr>
              <a:t>​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323" name="Google Shape;32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1000" y="1732900"/>
            <a:ext cx="3618025" cy="76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963" y="2501976"/>
            <a:ext cx="7538977" cy="22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0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Datapath: ExtImm​</a:t>
            </a:r>
            <a:endParaRPr/>
          </a:p>
        </p:txBody>
      </p:sp>
      <p:graphicFrame>
        <p:nvGraphicFramePr>
          <p:cNvPr id="330" name="Google Shape;330;p40"/>
          <p:cNvGraphicFramePr/>
          <p:nvPr/>
        </p:nvGraphicFramePr>
        <p:xfrm>
          <a:off x="54684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{FF682210-E9EA-4F80-8DF1-76E81576E2BC}</a:tableStyleId>
              </a:tblPr>
              <a:tblGrid>
                <a:gridCol w="747725"/>
                <a:gridCol w="1317550"/>
                <a:gridCol w="1586950"/>
              </a:tblGrid>
              <a:tr h="258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ImmSrc</a:t>
                      </a:r>
                      <a:r>
                        <a:rPr b="1" baseline="-25000" lang="en" sz="1200">
                          <a:solidFill>
                            <a:srgbClr val="FFFFFF"/>
                          </a:solidFill>
                        </a:rPr>
                        <a:t>1:0</a:t>
                      </a: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​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ExtImm</a:t>
                      </a: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​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Description</a:t>
                      </a: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​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0C0"/>
                    </a:solidFill>
                  </a:tcPr>
                </a:tc>
              </a:tr>
              <a:tr h="33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/>
                        <a:t>00​</a:t>
                      </a:r>
                      <a:endParaRPr sz="1200"/>
                    </a:p>
                  </a:txBody>
                  <a:tcPr marT="0" marB="0" marR="0" marL="0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/>
                        <a:t>{24</a:t>
                      </a:r>
                      <a:r>
                        <a:rPr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0s</a:t>
                      </a:r>
                      <a:r>
                        <a:rPr lang="en" sz="1200"/>
                        <a:t>, Instr</a:t>
                      </a:r>
                      <a:r>
                        <a:rPr baseline="-25000" lang="en" sz="1200"/>
                        <a:t>7:0</a:t>
                      </a:r>
                      <a:r>
                        <a:rPr lang="en" sz="1200"/>
                        <a:t>}​</a:t>
                      </a:r>
                      <a:endParaRPr sz="1200"/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/>
                        <a:t>Zero-extended </a:t>
                      </a:r>
                      <a:r>
                        <a:rPr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imm8</a:t>
                      </a:r>
                      <a:r>
                        <a:rPr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​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/>
                        <a:t>01​</a:t>
                      </a:r>
                      <a:endParaRPr sz="1200"/>
                    </a:p>
                  </a:txBody>
                  <a:tcPr marT="0" marB="0" marR="0" marL="0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/>
                        <a:t>{20</a:t>
                      </a:r>
                      <a:r>
                        <a:rPr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0s</a:t>
                      </a:r>
                      <a:r>
                        <a:rPr lang="en" sz="1200"/>
                        <a:t>, Instr</a:t>
                      </a:r>
                      <a:r>
                        <a:rPr baseline="-25000" lang="en" sz="1200"/>
                        <a:t>11:0</a:t>
                      </a:r>
                      <a:r>
                        <a:rPr lang="en" sz="1200"/>
                        <a:t>}​</a:t>
                      </a:r>
                      <a:endParaRPr sz="1200"/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/>
                        <a:t>Zero-extended </a:t>
                      </a:r>
                      <a:r>
                        <a:rPr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imm12</a:t>
                      </a:r>
                      <a:r>
                        <a:rPr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​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/>
                        <a:t>10​</a:t>
                      </a:r>
                      <a:endParaRPr sz="1200"/>
                    </a:p>
                  </a:txBody>
                  <a:tcPr marT="0" marB="0" marR="0" marL="0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/>
                        <a:t>{6 Instr</a:t>
                      </a:r>
                      <a:r>
                        <a:rPr baseline="-25000" lang="en" sz="1200"/>
                        <a:t>23</a:t>
                      </a:r>
                      <a:r>
                        <a:rPr lang="en" sz="1200"/>
                        <a:t>}, Instr</a:t>
                      </a:r>
                      <a:r>
                        <a:rPr baseline="-25000" lang="en" sz="1200"/>
                        <a:t>23:0</a:t>
                      </a:r>
                      <a:r>
                        <a:rPr lang="en" sz="1200"/>
                        <a:t>}​</a:t>
                      </a:r>
                      <a:endParaRPr sz="1200"/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/>
                        <a:t>Sign-extended </a:t>
                      </a:r>
                      <a:r>
                        <a:rPr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imm24</a:t>
                      </a:r>
                      <a:r>
                        <a:rPr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​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31" name="Google Shape;33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77710"/>
            <a:ext cx="9144000" cy="2965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1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ARM Processor​</a:t>
            </a:r>
            <a:endParaRPr/>
          </a:p>
        </p:txBody>
      </p:sp>
      <p:sp>
        <p:nvSpPr>
          <p:cNvPr id="337" name="Google Shape;337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800" y="1072174"/>
            <a:ext cx="7074600" cy="383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2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Control​</a:t>
            </a:r>
            <a:endParaRPr/>
          </a:p>
        </p:txBody>
      </p:sp>
      <p:pic>
        <p:nvPicPr>
          <p:cNvPr id="344" name="Google Shape;34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950" y="981750"/>
            <a:ext cx="7444664" cy="403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3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Control​</a:t>
            </a:r>
            <a:endParaRPr/>
          </a:p>
        </p:txBody>
      </p:sp>
      <p:pic>
        <p:nvPicPr>
          <p:cNvPr id="350" name="Google Shape;35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263" y="1072000"/>
            <a:ext cx="7115476" cy="38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4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Control​</a:t>
            </a:r>
            <a:endParaRPr/>
          </a:p>
        </p:txBody>
      </p:sp>
      <p:pic>
        <p:nvPicPr>
          <p:cNvPr id="356" name="Google Shape;35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875" y="1083824"/>
            <a:ext cx="7439146" cy="403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5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Control​</a:t>
            </a:r>
            <a:endParaRPr/>
          </a:p>
        </p:txBody>
      </p:sp>
      <p:pic>
        <p:nvPicPr>
          <p:cNvPr id="362" name="Google Shape;36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875" y="1083824"/>
            <a:ext cx="7439146" cy="4032101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5"/>
          <p:cNvSpPr/>
          <p:nvPr/>
        </p:nvSpPr>
        <p:spPr>
          <a:xfrm>
            <a:off x="6022775" y="2432250"/>
            <a:ext cx="1255500" cy="12612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5"/>
          <p:cNvSpPr txBox="1"/>
          <p:nvPr/>
        </p:nvSpPr>
        <p:spPr>
          <a:xfrm>
            <a:off x="5863075" y="868275"/>
            <a:ext cx="3221700" cy="11619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These signals </a:t>
            </a:r>
            <a:r>
              <a:rPr b="1" lang="en" sz="1200">
                <a:solidFill>
                  <a:schemeClr val="dk1"/>
                </a:solidFill>
              </a:rPr>
              <a:t>change the state</a:t>
            </a:r>
            <a:r>
              <a:rPr lang="en" sz="1200">
                <a:solidFill>
                  <a:schemeClr val="dk1"/>
                </a:solidFill>
              </a:rPr>
              <a:t>  (PC, RF, Memory)​.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If instruction shouldn’t execute, </a:t>
            </a:r>
            <a:r>
              <a:rPr b="1" lang="en" sz="1200">
                <a:solidFill>
                  <a:schemeClr val="dk1"/>
                </a:solidFill>
              </a:rPr>
              <a:t>forced to 0</a:t>
            </a:r>
            <a:r>
              <a:rPr lang="en" sz="1200">
                <a:solidFill>
                  <a:schemeClr val="dk1"/>
                </a:solidFill>
              </a:rPr>
              <a:t>​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65" name="Google Shape;365;p45"/>
          <p:cNvCxnSpPr/>
          <p:nvPr/>
        </p:nvCxnSpPr>
        <p:spPr>
          <a:xfrm flipH="1">
            <a:off x="6766300" y="1931100"/>
            <a:ext cx="390900" cy="627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Processor Performance​</a:t>
            </a:r>
            <a:endParaRPr/>
          </a:p>
        </p:txBody>
      </p:sp>
      <p:sp>
        <p:nvSpPr>
          <p:cNvPr id="169" name="Google Shape;16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-329803" lvl="0" marL="787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9687"/>
              <a:buFont typeface="Arial"/>
              <a:buChar char="●"/>
            </a:pPr>
            <a:r>
              <a:rPr b="1" lang="en" sz="3200">
                <a:solidFill>
                  <a:schemeClr val="dk1"/>
                </a:solidFill>
              </a:rPr>
              <a:t>Program execution time</a:t>
            </a:r>
            <a:r>
              <a:rPr lang="en" sz="3200">
                <a:solidFill>
                  <a:schemeClr val="dk1"/>
                </a:solidFill>
              </a:rPr>
              <a:t>​</a:t>
            </a:r>
            <a:endParaRPr sz="3200">
              <a:solidFill>
                <a:schemeClr val="dk1"/>
              </a:solidFill>
            </a:endParaRPr>
          </a:p>
          <a:p>
            <a:pPr indent="-330200" lvl="0" marL="330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​</a:t>
            </a:r>
            <a:endParaRPr sz="1300">
              <a:solidFill>
                <a:schemeClr val="dk1"/>
              </a:solidFill>
            </a:endParaRPr>
          </a:p>
          <a:p>
            <a:pPr indent="-330200" lvl="0" marL="330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b="1" lang="en" sz="2200">
                <a:solidFill>
                  <a:srgbClr val="0070C0"/>
                </a:solidFill>
              </a:rPr>
              <a:t>Execution Time = (#instructions)(cycles/instruction)(seconds/cycle</a:t>
            </a:r>
            <a:r>
              <a:rPr b="1" lang="en" sz="2200">
                <a:solidFill>
                  <a:srgbClr val="4F81BD"/>
                </a:solidFill>
              </a:rPr>
              <a:t>)</a:t>
            </a:r>
            <a:r>
              <a:rPr lang="en" sz="2200">
                <a:solidFill>
                  <a:srgbClr val="4F81BD"/>
                </a:solidFill>
              </a:rPr>
              <a:t>​</a:t>
            </a:r>
            <a:endParaRPr sz="2200">
              <a:solidFill>
                <a:srgbClr val="4F81BD"/>
              </a:solidFill>
            </a:endParaRPr>
          </a:p>
          <a:p>
            <a:pPr indent="-330200" lvl="0" marL="330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en" sz="1300">
                <a:solidFill>
                  <a:srgbClr val="C0504D"/>
                </a:solidFill>
              </a:rPr>
              <a:t>​</a:t>
            </a:r>
            <a:endParaRPr sz="1300">
              <a:solidFill>
                <a:srgbClr val="C0504D"/>
              </a:solidFill>
            </a:endParaRPr>
          </a:p>
          <a:p>
            <a:pPr indent="-329803" lvl="0" marL="787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9687"/>
              <a:buFont typeface="Arial"/>
              <a:buChar char="●"/>
            </a:pPr>
            <a:r>
              <a:rPr b="1" lang="en" sz="3200">
                <a:solidFill>
                  <a:schemeClr val="dk1"/>
                </a:solidFill>
              </a:rPr>
              <a:t>Definitions:</a:t>
            </a:r>
            <a:r>
              <a:rPr lang="en" sz="3200">
                <a:solidFill>
                  <a:schemeClr val="dk1"/>
                </a:solidFill>
              </a:rPr>
              <a:t>​</a:t>
            </a:r>
            <a:endParaRPr sz="3200">
              <a:solidFill>
                <a:schemeClr val="dk1"/>
              </a:solidFill>
            </a:endParaRPr>
          </a:p>
          <a:p>
            <a:pPr indent="-307975" lvl="0" marL="1181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6923"/>
              <a:buFont typeface="Avenir"/>
              <a:buChar char="●"/>
            </a:pPr>
            <a:r>
              <a:rPr lang="en" sz="2600">
                <a:solidFill>
                  <a:schemeClr val="dk1"/>
                </a:solidFill>
              </a:rPr>
              <a:t>CPI: Cycles/instruction​</a:t>
            </a:r>
            <a:endParaRPr sz="2600">
              <a:solidFill>
                <a:schemeClr val="dk1"/>
              </a:solidFill>
            </a:endParaRPr>
          </a:p>
          <a:p>
            <a:pPr indent="-307975" lvl="0" marL="1181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6923"/>
              <a:buFont typeface="Avenir"/>
              <a:buChar char="●"/>
            </a:pPr>
            <a:r>
              <a:rPr lang="en" sz="2600">
                <a:solidFill>
                  <a:schemeClr val="dk1"/>
                </a:solidFill>
              </a:rPr>
              <a:t>clock period: seconds/cycle​</a:t>
            </a:r>
            <a:endParaRPr sz="2600">
              <a:solidFill>
                <a:schemeClr val="dk1"/>
              </a:solidFill>
            </a:endParaRPr>
          </a:p>
          <a:p>
            <a:pPr indent="-307975" lvl="0" marL="1181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6923"/>
              <a:buFont typeface="Avenir"/>
              <a:buChar char="●"/>
            </a:pPr>
            <a:r>
              <a:rPr lang="en" sz="2600">
                <a:solidFill>
                  <a:schemeClr val="dk1"/>
                </a:solidFill>
              </a:rPr>
              <a:t>IPC: instructions/cycle = IPC​</a:t>
            </a:r>
            <a:endParaRPr sz="2600">
              <a:solidFill>
                <a:schemeClr val="dk1"/>
              </a:solidFill>
            </a:endParaRPr>
          </a:p>
          <a:p>
            <a:pPr indent="-329803" lvl="0" marL="787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9687"/>
              <a:buFont typeface="Arial"/>
              <a:buChar char="●"/>
            </a:pPr>
            <a:r>
              <a:rPr b="1" lang="en" sz="3200">
                <a:solidFill>
                  <a:schemeClr val="dk1"/>
                </a:solidFill>
              </a:rPr>
              <a:t>Challenge is to satisfy constraints of:</a:t>
            </a:r>
            <a:r>
              <a:rPr lang="en" sz="3200">
                <a:solidFill>
                  <a:schemeClr val="dk1"/>
                </a:solidFill>
              </a:rPr>
              <a:t>​</a:t>
            </a:r>
            <a:endParaRPr sz="3200">
              <a:solidFill>
                <a:schemeClr val="dk1"/>
              </a:solidFill>
            </a:endParaRPr>
          </a:p>
          <a:p>
            <a:pPr indent="-307975" lvl="0" marL="1181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6923"/>
              <a:buFont typeface="Avenir"/>
              <a:buChar char="●"/>
            </a:pPr>
            <a:r>
              <a:rPr lang="en" sz="2600">
                <a:solidFill>
                  <a:schemeClr val="dk1"/>
                </a:solidFill>
              </a:rPr>
              <a:t>Cost​</a:t>
            </a:r>
            <a:endParaRPr sz="2600">
              <a:solidFill>
                <a:schemeClr val="dk1"/>
              </a:solidFill>
            </a:endParaRPr>
          </a:p>
          <a:p>
            <a:pPr indent="-307975" lvl="0" marL="1181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6923"/>
              <a:buFont typeface="Avenir"/>
              <a:buChar char="●"/>
            </a:pPr>
            <a:r>
              <a:rPr lang="en" sz="2600">
                <a:solidFill>
                  <a:schemeClr val="dk1"/>
                </a:solidFill>
              </a:rPr>
              <a:t>Power​</a:t>
            </a:r>
            <a:endParaRPr sz="2600">
              <a:solidFill>
                <a:schemeClr val="dk1"/>
              </a:solidFill>
            </a:endParaRPr>
          </a:p>
          <a:p>
            <a:pPr indent="-307975" lvl="0" marL="1181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6923"/>
              <a:buFont typeface="Avenir"/>
              <a:buChar char="●"/>
            </a:pPr>
            <a:r>
              <a:rPr lang="en" sz="2600">
                <a:solidFill>
                  <a:schemeClr val="dk1"/>
                </a:solidFill>
              </a:rPr>
              <a:t>Performance​</a:t>
            </a:r>
            <a:endParaRPr sz="2600">
              <a:solidFill>
                <a:schemeClr val="dk1"/>
              </a:solidFill>
            </a:endParaRPr>
          </a:p>
          <a:p>
            <a:pPr indent="-330200" lvl="0" marL="330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7894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​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6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Control​</a:t>
            </a:r>
            <a:endParaRPr/>
          </a:p>
        </p:txBody>
      </p:sp>
      <p:pic>
        <p:nvPicPr>
          <p:cNvPr id="371" name="Google Shape;37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1190325"/>
            <a:ext cx="5263600" cy="3688826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6"/>
          <p:cNvSpPr txBox="1"/>
          <p:nvPr>
            <p:ph idx="1" type="body"/>
          </p:nvPr>
        </p:nvSpPr>
        <p:spPr>
          <a:xfrm>
            <a:off x="4855300" y="667875"/>
            <a:ext cx="400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-33528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i="1" lang="en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FlagW</a:t>
            </a:r>
            <a:r>
              <a:rPr b="1" baseline="-25000" lang="en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1:0</a:t>
            </a:r>
            <a:r>
              <a:rPr b="1" lang="en" sz="2400">
                <a:solidFill>
                  <a:schemeClr val="dk1"/>
                </a:solidFill>
              </a:rPr>
              <a:t>:</a:t>
            </a:r>
            <a:r>
              <a:rPr lang="en" sz="2400">
                <a:solidFill>
                  <a:schemeClr val="dk1"/>
                </a:solidFill>
              </a:rPr>
              <a:t> Flag Write signal, asserted when </a:t>
            </a:r>
            <a:r>
              <a:rPr i="1" lang="en" sz="2400">
                <a:solidFill>
                  <a:schemeClr val="dk1"/>
                </a:solidFill>
              </a:rPr>
              <a:t>ALUFlags</a:t>
            </a:r>
            <a:r>
              <a:rPr lang="en" sz="2400">
                <a:solidFill>
                  <a:schemeClr val="dk1"/>
                </a:solidFill>
              </a:rPr>
              <a:t> should be saved (i.e., on instruction with S=1)​</a:t>
            </a:r>
            <a:endParaRPr sz="2400">
              <a:solidFill>
                <a:schemeClr val="dk1"/>
              </a:solidFill>
            </a:endParaRPr>
          </a:p>
          <a:p>
            <a:pPr indent="-32639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2200">
                <a:solidFill>
                  <a:schemeClr val="dk1"/>
                </a:solidFill>
              </a:rPr>
              <a:t>ADD, SUB update all flags (</a:t>
            </a:r>
            <a:r>
              <a:rPr b="1" lang="en" sz="2200">
                <a:solidFill>
                  <a:schemeClr val="dk1"/>
                </a:solidFill>
              </a:rPr>
              <a:t>NZCV</a:t>
            </a:r>
            <a:r>
              <a:rPr lang="en" sz="2200">
                <a:solidFill>
                  <a:schemeClr val="dk1"/>
                </a:solidFill>
              </a:rPr>
              <a:t>)​</a:t>
            </a:r>
            <a:endParaRPr sz="2200">
              <a:solidFill>
                <a:schemeClr val="dk1"/>
              </a:solidFill>
            </a:endParaRPr>
          </a:p>
          <a:p>
            <a:pPr indent="-32639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2200">
                <a:solidFill>
                  <a:schemeClr val="dk1"/>
                </a:solidFill>
              </a:rPr>
              <a:t>AND, ORR only update </a:t>
            </a:r>
            <a:r>
              <a:rPr b="1" lang="en" sz="2200">
                <a:solidFill>
                  <a:schemeClr val="dk1"/>
                </a:solidFill>
              </a:rPr>
              <a:t>NZ</a:t>
            </a:r>
            <a:r>
              <a:rPr lang="en" sz="2200">
                <a:solidFill>
                  <a:schemeClr val="dk1"/>
                </a:solidFill>
              </a:rPr>
              <a:t> flags</a:t>
            </a:r>
            <a:r>
              <a:rPr lang="en" sz="2200">
                <a:solidFill>
                  <a:schemeClr val="dk1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​</a:t>
            </a:r>
            <a:endParaRPr sz="2200">
              <a:solidFill>
                <a:schemeClr val="dk1"/>
              </a:solidFill>
              <a:highlight>
                <a:srgbClr val="EDEBE9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639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200">
                <a:solidFill>
                  <a:schemeClr val="dk1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So, two bits needed:​ </a:t>
            </a:r>
            <a:endParaRPr sz="2200">
              <a:solidFill>
                <a:schemeClr val="dk1"/>
              </a:solidFill>
              <a:highlight>
                <a:srgbClr val="EDEBE9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FlagW</a:t>
            </a:r>
            <a:r>
              <a:rPr b="1" baseline="-25000" i="1" lang="en"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r>
              <a:rPr lang="en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1: NZ saved  (ALUFlags3:2 saved)​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FlagW</a:t>
            </a:r>
            <a:r>
              <a:rPr b="1" baseline="-25000" i="1" lang="en"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0</a:t>
            </a:r>
            <a:r>
              <a:rPr b="1" lang="en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1: CV saved (ALUFlags1:0 saved)​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7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Control​</a:t>
            </a:r>
            <a:endParaRPr/>
          </a:p>
        </p:txBody>
      </p:sp>
      <p:sp>
        <p:nvSpPr>
          <p:cNvPr id="378" name="Google Shape;378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379" name="Google Shape;37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3449" y="1152475"/>
            <a:ext cx="5810826" cy="399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8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Control: Decoder​</a:t>
            </a:r>
            <a:endParaRPr/>
          </a:p>
        </p:txBody>
      </p:sp>
      <p:sp>
        <p:nvSpPr>
          <p:cNvPr id="385" name="Google Shape;385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Google Shape;38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7475" y="1975650"/>
            <a:ext cx="5870526" cy="310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9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Control: Decoder​</a:t>
            </a:r>
            <a:endParaRPr/>
          </a:p>
        </p:txBody>
      </p:sp>
      <p:sp>
        <p:nvSpPr>
          <p:cNvPr id="392" name="Google Shape;392;p49"/>
          <p:cNvSpPr txBox="1"/>
          <p:nvPr>
            <p:ph idx="1" type="body"/>
          </p:nvPr>
        </p:nvSpPr>
        <p:spPr>
          <a:xfrm>
            <a:off x="311700" y="1152475"/>
            <a:ext cx="297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</a:rPr>
              <a:t>Submodules:</a:t>
            </a:r>
            <a:r>
              <a:rPr lang="en" sz="2200">
                <a:solidFill>
                  <a:schemeClr val="dk1"/>
                </a:solidFill>
              </a:rPr>
              <a:t>​</a:t>
            </a:r>
            <a:endParaRPr sz="2200">
              <a:solidFill>
                <a:schemeClr val="dk1"/>
              </a:solidFill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lang="en" sz="2200">
                <a:solidFill>
                  <a:srgbClr val="0000FF"/>
                </a:solidFill>
                <a:latin typeface="Oswald"/>
                <a:ea typeface="Oswald"/>
                <a:cs typeface="Oswald"/>
                <a:sym typeface="Oswald"/>
              </a:rPr>
              <a:t>Main Decoder</a:t>
            </a:r>
            <a:r>
              <a:rPr lang="en" sz="2200">
                <a:solidFill>
                  <a:schemeClr val="dk1"/>
                </a:solidFill>
              </a:rPr>
              <a:t>​</a:t>
            </a:r>
            <a:endParaRPr sz="2200">
              <a:solidFill>
                <a:schemeClr val="dk1"/>
              </a:solidFill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lang="en" sz="2200">
                <a:solidFill>
                  <a:schemeClr val="dk1"/>
                </a:solidFill>
              </a:rPr>
              <a:t>ALU Decoder​</a:t>
            </a:r>
            <a:endParaRPr sz="2200">
              <a:solidFill>
                <a:schemeClr val="dk1"/>
              </a:solidFill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lang="en" sz="2200">
                <a:solidFill>
                  <a:schemeClr val="dk1"/>
                </a:solidFill>
              </a:rPr>
              <a:t>PC Logic​</a:t>
            </a:r>
            <a:endParaRPr/>
          </a:p>
        </p:txBody>
      </p:sp>
      <p:pic>
        <p:nvPicPr>
          <p:cNvPr id="393" name="Google Shape;39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2800" y="752525"/>
            <a:ext cx="4054849" cy="42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0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Unit: Main Decoder​</a:t>
            </a:r>
            <a:endParaRPr/>
          </a:p>
        </p:txBody>
      </p:sp>
      <p:pic>
        <p:nvPicPr>
          <p:cNvPr id="399" name="Google Shape;39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975" y="1062900"/>
            <a:ext cx="6975499" cy="374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1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Control: Decoder​</a:t>
            </a:r>
            <a:endParaRPr/>
          </a:p>
        </p:txBody>
      </p:sp>
      <p:sp>
        <p:nvSpPr>
          <p:cNvPr id="405" name="Google Shape;405;p51"/>
          <p:cNvSpPr txBox="1"/>
          <p:nvPr>
            <p:ph idx="1" type="body"/>
          </p:nvPr>
        </p:nvSpPr>
        <p:spPr>
          <a:xfrm>
            <a:off x="311700" y="1152475"/>
            <a:ext cx="297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Submodules:</a:t>
            </a:r>
            <a:r>
              <a:rPr lang="en" sz="2200">
                <a:solidFill>
                  <a:schemeClr val="dk1"/>
                </a:solidFill>
              </a:rPr>
              <a:t>​</a:t>
            </a:r>
            <a:endParaRPr sz="2200">
              <a:solidFill>
                <a:schemeClr val="dk1"/>
              </a:solidFill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lang="en" sz="2200">
                <a:solidFill>
                  <a:schemeClr val="dk1"/>
                </a:solidFill>
              </a:rPr>
              <a:t>Main Decoder​</a:t>
            </a:r>
            <a:endParaRPr sz="2200">
              <a:solidFill>
                <a:schemeClr val="dk1"/>
              </a:solidFill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Oswald"/>
              <a:buChar char="●"/>
            </a:pPr>
            <a:r>
              <a:rPr lang="en" sz="2200">
                <a:solidFill>
                  <a:srgbClr val="0000FF"/>
                </a:solidFill>
                <a:latin typeface="Oswald"/>
                <a:ea typeface="Oswald"/>
                <a:cs typeface="Oswald"/>
                <a:sym typeface="Oswald"/>
              </a:rPr>
              <a:t>ALU Decoder​</a:t>
            </a:r>
            <a:endParaRPr sz="2200">
              <a:solidFill>
                <a:srgbClr val="0000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lang="en" sz="2200">
                <a:solidFill>
                  <a:schemeClr val="dk1"/>
                </a:solidFill>
              </a:rPr>
              <a:t>PC Logic​</a:t>
            </a:r>
            <a:endParaRPr/>
          </a:p>
        </p:txBody>
      </p:sp>
      <p:pic>
        <p:nvPicPr>
          <p:cNvPr id="406" name="Google Shape;40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9600" y="752525"/>
            <a:ext cx="4054849" cy="42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Review: ALU​</a:t>
            </a:r>
            <a:endParaRPr/>
          </a:p>
        </p:txBody>
      </p:sp>
      <p:pic>
        <p:nvPicPr>
          <p:cNvPr id="412" name="Google Shape;41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450" y="886725"/>
            <a:ext cx="8520601" cy="2983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3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ALU</a:t>
            </a:r>
            <a:endParaRPr/>
          </a:p>
        </p:txBody>
      </p:sp>
      <p:pic>
        <p:nvPicPr>
          <p:cNvPr id="418" name="Google Shape;41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925" y="825400"/>
            <a:ext cx="5975074" cy="428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4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Control: Decoder​</a:t>
            </a:r>
            <a:endParaRPr/>
          </a:p>
        </p:txBody>
      </p:sp>
      <p:sp>
        <p:nvSpPr>
          <p:cNvPr id="424" name="Google Shape;424;p54"/>
          <p:cNvSpPr txBox="1"/>
          <p:nvPr>
            <p:ph idx="1" type="body"/>
          </p:nvPr>
        </p:nvSpPr>
        <p:spPr>
          <a:xfrm>
            <a:off x="311700" y="1152475"/>
            <a:ext cx="297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Submodules:</a:t>
            </a:r>
            <a:r>
              <a:rPr lang="en" sz="2200">
                <a:solidFill>
                  <a:schemeClr val="dk1"/>
                </a:solidFill>
              </a:rPr>
              <a:t>​</a:t>
            </a:r>
            <a:endParaRPr sz="2200">
              <a:solidFill>
                <a:schemeClr val="dk1"/>
              </a:solidFill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lang="en" sz="2200">
                <a:solidFill>
                  <a:schemeClr val="dk1"/>
                </a:solidFill>
              </a:rPr>
              <a:t>Main Decoder​</a:t>
            </a:r>
            <a:endParaRPr sz="2200">
              <a:solidFill>
                <a:schemeClr val="dk1"/>
              </a:solidFill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Oswald"/>
              <a:buChar char="●"/>
            </a:pPr>
            <a:r>
              <a:rPr lang="en" sz="2200">
                <a:solidFill>
                  <a:srgbClr val="0000FF"/>
                </a:solidFill>
                <a:latin typeface="Oswald"/>
                <a:ea typeface="Oswald"/>
                <a:cs typeface="Oswald"/>
                <a:sym typeface="Oswald"/>
              </a:rPr>
              <a:t>ALU Decoder​</a:t>
            </a:r>
            <a:endParaRPr sz="2200">
              <a:solidFill>
                <a:srgbClr val="0000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lang="en" sz="2200">
                <a:solidFill>
                  <a:schemeClr val="dk1"/>
                </a:solidFill>
              </a:rPr>
              <a:t>PC Logic​</a:t>
            </a:r>
            <a:endParaRPr/>
          </a:p>
        </p:txBody>
      </p:sp>
      <p:pic>
        <p:nvPicPr>
          <p:cNvPr id="425" name="Google Shape;42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5350" y="828700"/>
            <a:ext cx="4054849" cy="42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5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Unit: ALU Decoder​</a:t>
            </a:r>
            <a:endParaRPr/>
          </a:p>
        </p:txBody>
      </p:sp>
      <p:sp>
        <p:nvSpPr>
          <p:cNvPr id="431" name="Google Shape;431;p55"/>
          <p:cNvSpPr txBox="1"/>
          <p:nvPr>
            <p:ph idx="1" type="body"/>
          </p:nvPr>
        </p:nvSpPr>
        <p:spPr>
          <a:xfrm>
            <a:off x="311700" y="1152475"/>
            <a:ext cx="8520600" cy="8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69569" lvl="0" marL="153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000"/>
              <a:buFont typeface="Arial"/>
              <a:buChar char="●"/>
            </a:pPr>
            <a:r>
              <a:rPr b="1" i="1" lang="en" sz="2000">
                <a:solidFill>
                  <a:srgbClr val="0070C0"/>
                </a:solidFill>
                <a:latin typeface="Oswald"/>
                <a:ea typeface="Oswald"/>
                <a:cs typeface="Oswald"/>
                <a:sym typeface="Oswald"/>
              </a:rPr>
              <a:t>FlagW</a:t>
            </a:r>
            <a:r>
              <a:rPr b="1" lang="en" sz="1250">
                <a:solidFill>
                  <a:srgbClr val="0070C0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r>
              <a:rPr lang="en" sz="125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= 1: </a:t>
            </a:r>
            <a:r>
              <a:rPr i="1" lang="en" sz="2000">
                <a:solidFill>
                  <a:schemeClr val="dk1"/>
                </a:solidFill>
              </a:rPr>
              <a:t>NZ</a:t>
            </a:r>
            <a:r>
              <a:rPr lang="en" sz="2000">
                <a:solidFill>
                  <a:schemeClr val="dk1"/>
                </a:solidFill>
              </a:rPr>
              <a:t> (</a:t>
            </a:r>
            <a:r>
              <a:rPr i="1" lang="en" sz="2000">
                <a:solidFill>
                  <a:schemeClr val="dk1"/>
                </a:solidFill>
              </a:rPr>
              <a:t>Flags</a:t>
            </a:r>
            <a:r>
              <a:rPr lang="en" sz="1250">
                <a:solidFill>
                  <a:schemeClr val="dk1"/>
                </a:solidFill>
              </a:rPr>
              <a:t>3:2</a:t>
            </a:r>
            <a:r>
              <a:rPr lang="en" sz="2000">
                <a:solidFill>
                  <a:schemeClr val="dk1"/>
                </a:solidFill>
              </a:rPr>
              <a:t>) should be saved​</a:t>
            </a:r>
            <a:endParaRPr sz="2000">
              <a:solidFill>
                <a:schemeClr val="dk1"/>
              </a:solidFill>
            </a:endParaRPr>
          </a:p>
          <a:p>
            <a:pPr indent="-369569" lvl="0" marL="153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000"/>
              <a:buFont typeface="Arial"/>
              <a:buChar char="●"/>
            </a:pPr>
            <a:r>
              <a:rPr b="1" i="1" lang="en" sz="2000">
                <a:solidFill>
                  <a:srgbClr val="0070C0"/>
                </a:solidFill>
                <a:latin typeface="Oswald"/>
                <a:ea typeface="Oswald"/>
                <a:cs typeface="Oswald"/>
                <a:sym typeface="Oswald"/>
              </a:rPr>
              <a:t>FlagW</a:t>
            </a:r>
            <a:r>
              <a:rPr b="1" lang="en" sz="1250">
                <a:solidFill>
                  <a:srgbClr val="0070C0"/>
                </a:solidFill>
                <a:latin typeface="Oswald"/>
                <a:ea typeface="Oswald"/>
                <a:cs typeface="Oswald"/>
                <a:sym typeface="Oswald"/>
              </a:rPr>
              <a:t>0</a:t>
            </a:r>
            <a:r>
              <a:rPr lang="en" sz="125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= 1: </a:t>
            </a:r>
            <a:r>
              <a:rPr i="1" lang="en" sz="2000">
                <a:solidFill>
                  <a:schemeClr val="dk1"/>
                </a:solidFill>
              </a:rPr>
              <a:t>CV</a:t>
            </a:r>
            <a:r>
              <a:rPr lang="en" sz="2000">
                <a:solidFill>
                  <a:schemeClr val="dk1"/>
                </a:solidFill>
              </a:rPr>
              <a:t> (</a:t>
            </a:r>
            <a:r>
              <a:rPr i="1" lang="en" sz="2000">
                <a:solidFill>
                  <a:schemeClr val="dk1"/>
                </a:solidFill>
              </a:rPr>
              <a:t>Flags</a:t>
            </a:r>
            <a:r>
              <a:rPr lang="en" sz="1250">
                <a:solidFill>
                  <a:schemeClr val="dk1"/>
                </a:solidFill>
              </a:rPr>
              <a:t>1:0</a:t>
            </a:r>
            <a:r>
              <a:rPr lang="en" sz="2000">
                <a:solidFill>
                  <a:schemeClr val="dk1"/>
                </a:solidFill>
              </a:rPr>
              <a:t>) should be saved</a:t>
            </a:r>
            <a:endParaRPr sz="1900"/>
          </a:p>
        </p:txBody>
      </p:sp>
      <p:pic>
        <p:nvPicPr>
          <p:cNvPr id="432" name="Google Shape;43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0500" y="2023700"/>
            <a:ext cx="5677675" cy="311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ARM Processor​</a:t>
            </a:r>
            <a:endParaRPr/>
          </a:p>
        </p:txBody>
      </p:sp>
      <p:sp>
        <p:nvSpPr>
          <p:cNvPr id="175" name="Google Shape;17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51631" lvl="0" marL="787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125"/>
              <a:buFont typeface="Arial"/>
              <a:buChar char="●"/>
            </a:pPr>
            <a:r>
              <a:rPr lang="en" sz="3200">
                <a:solidFill>
                  <a:schemeClr val="dk1"/>
                </a:solidFill>
              </a:rPr>
              <a:t>Consider </a:t>
            </a:r>
            <a:r>
              <a:rPr b="1" lang="en" sz="3200">
                <a:solidFill>
                  <a:srgbClr val="0070C0"/>
                </a:solidFill>
              </a:rPr>
              <a:t>subset</a:t>
            </a:r>
            <a:r>
              <a:rPr lang="en" sz="3200">
                <a:solidFill>
                  <a:srgbClr val="0070C0"/>
                </a:solidFill>
              </a:rPr>
              <a:t> </a:t>
            </a:r>
            <a:r>
              <a:rPr lang="en" sz="3200">
                <a:solidFill>
                  <a:schemeClr val="dk1"/>
                </a:solidFill>
              </a:rPr>
              <a:t>of ARM instructions:​</a:t>
            </a:r>
            <a:endParaRPr sz="3200">
              <a:solidFill>
                <a:schemeClr val="dk1"/>
              </a:solidFill>
            </a:endParaRPr>
          </a:p>
          <a:p>
            <a:pPr indent="-329485" lvl="0" marL="1181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846"/>
              <a:buFont typeface="Arial"/>
              <a:buChar char="●"/>
            </a:pPr>
            <a:r>
              <a:rPr b="1" lang="en" sz="2600">
                <a:solidFill>
                  <a:schemeClr val="dk1"/>
                </a:solidFill>
              </a:rPr>
              <a:t>Data-processing instructions: </a:t>
            </a:r>
            <a:r>
              <a:rPr lang="en" sz="2600">
                <a:solidFill>
                  <a:schemeClr val="dk1"/>
                </a:solidFill>
              </a:rPr>
              <a:t>​</a:t>
            </a:r>
            <a:endParaRPr sz="2600">
              <a:solidFill>
                <a:schemeClr val="dk1"/>
              </a:solidFill>
            </a:endParaRPr>
          </a:p>
          <a:p>
            <a:pPr indent="-312261" lvl="0" marL="1574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272"/>
              <a:buFont typeface="Arial"/>
              <a:buChar char="●"/>
            </a:pPr>
            <a:r>
              <a:rPr b="1" lang="en" sz="2200">
                <a:solidFill>
                  <a:srgbClr val="0070C0"/>
                </a:solidFill>
              </a:rPr>
              <a:t>ADD, SUB, AND, ORR</a:t>
            </a:r>
            <a:r>
              <a:rPr lang="en" sz="2200">
                <a:solidFill>
                  <a:srgbClr val="0070C0"/>
                </a:solidFill>
              </a:rPr>
              <a:t>​</a:t>
            </a:r>
            <a:endParaRPr sz="2200">
              <a:solidFill>
                <a:srgbClr val="0070C0"/>
              </a:solidFill>
            </a:endParaRPr>
          </a:p>
          <a:p>
            <a:pPr indent="-304879" lvl="0" marL="1574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500"/>
              <a:buFont typeface="Arial"/>
              <a:buChar char="●"/>
            </a:pPr>
            <a:r>
              <a:rPr lang="en" sz="2000">
                <a:solidFill>
                  <a:schemeClr val="dk1"/>
                </a:solidFill>
              </a:rPr>
              <a:t>with register and immediate Src2, but </a:t>
            </a:r>
            <a:r>
              <a:rPr b="1" lang="en" sz="2000">
                <a:solidFill>
                  <a:schemeClr val="dk1"/>
                </a:solidFill>
              </a:rPr>
              <a:t>no shifts</a:t>
            </a:r>
            <a:r>
              <a:rPr b="1" lang="en" sz="2200">
                <a:solidFill>
                  <a:schemeClr val="dk1"/>
                </a:solidFill>
              </a:rPr>
              <a:t> </a:t>
            </a:r>
            <a:r>
              <a:rPr lang="en" sz="2200">
                <a:solidFill>
                  <a:schemeClr val="dk1"/>
                </a:solidFill>
              </a:rPr>
              <a:t>​</a:t>
            </a:r>
            <a:endParaRPr sz="2200">
              <a:solidFill>
                <a:schemeClr val="dk1"/>
              </a:solidFill>
            </a:endParaRPr>
          </a:p>
          <a:p>
            <a:pPr indent="-329485" lvl="0" marL="1181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846"/>
              <a:buFont typeface="Arial"/>
              <a:buChar char="●"/>
            </a:pPr>
            <a:r>
              <a:rPr b="1" lang="en" sz="2600">
                <a:solidFill>
                  <a:schemeClr val="dk1"/>
                </a:solidFill>
              </a:rPr>
              <a:t>Memory instructions: </a:t>
            </a:r>
            <a:r>
              <a:rPr lang="en" sz="2600">
                <a:solidFill>
                  <a:schemeClr val="dk1"/>
                </a:solidFill>
              </a:rPr>
              <a:t>​</a:t>
            </a:r>
            <a:endParaRPr sz="2600">
              <a:solidFill>
                <a:schemeClr val="dk1"/>
              </a:solidFill>
            </a:endParaRPr>
          </a:p>
          <a:p>
            <a:pPr indent="-312261" lvl="0" marL="1574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272"/>
              <a:buFont typeface="Arial"/>
              <a:buChar char="●"/>
            </a:pPr>
            <a:r>
              <a:rPr b="1" lang="en" sz="2200">
                <a:solidFill>
                  <a:srgbClr val="0070C0"/>
                </a:solidFill>
              </a:rPr>
              <a:t>LDR, STR</a:t>
            </a:r>
            <a:r>
              <a:rPr lang="en" sz="2200">
                <a:solidFill>
                  <a:srgbClr val="0070C0"/>
                </a:solidFill>
              </a:rPr>
              <a:t>​</a:t>
            </a:r>
            <a:endParaRPr sz="2200">
              <a:solidFill>
                <a:srgbClr val="0070C0"/>
              </a:solidFill>
            </a:endParaRPr>
          </a:p>
          <a:p>
            <a:pPr indent="-312261" lvl="0" marL="1574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272"/>
              <a:buFont typeface="Arial"/>
              <a:buChar char="●"/>
            </a:pPr>
            <a:r>
              <a:rPr lang="en" sz="2200">
                <a:solidFill>
                  <a:schemeClr val="dk1"/>
                </a:solidFill>
              </a:rPr>
              <a:t>with </a:t>
            </a:r>
            <a:r>
              <a:rPr b="1" lang="en" sz="2200">
                <a:solidFill>
                  <a:schemeClr val="dk1"/>
                </a:solidFill>
              </a:rPr>
              <a:t>positive immediate offset</a:t>
            </a:r>
            <a:r>
              <a:rPr lang="en" sz="2200">
                <a:solidFill>
                  <a:schemeClr val="dk1"/>
                </a:solidFill>
              </a:rPr>
              <a:t>​</a:t>
            </a:r>
            <a:endParaRPr sz="2200">
              <a:solidFill>
                <a:schemeClr val="dk1"/>
              </a:solidFill>
            </a:endParaRPr>
          </a:p>
          <a:p>
            <a:pPr indent="-329485" lvl="0" marL="1181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846"/>
              <a:buFont typeface="Arial"/>
              <a:buChar char="●"/>
            </a:pPr>
            <a:r>
              <a:rPr b="1" lang="en" sz="2600">
                <a:solidFill>
                  <a:schemeClr val="dk1"/>
                </a:solidFill>
              </a:rPr>
              <a:t>Branch instructions: </a:t>
            </a:r>
            <a:r>
              <a:rPr lang="en" sz="2600">
                <a:solidFill>
                  <a:schemeClr val="dk1"/>
                </a:solidFill>
              </a:rPr>
              <a:t>​</a:t>
            </a:r>
            <a:endParaRPr sz="2600">
              <a:solidFill>
                <a:schemeClr val="dk1"/>
              </a:solidFill>
            </a:endParaRPr>
          </a:p>
          <a:p>
            <a:pPr indent="-312261" lvl="0" marL="1574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272"/>
              <a:buFont typeface="Arial"/>
              <a:buChar char="●"/>
            </a:pPr>
            <a:r>
              <a:rPr b="1" lang="en" sz="2200">
                <a:solidFill>
                  <a:srgbClr val="0070C0"/>
                </a:solidFill>
              </a:rPr>
              <a:t>B</a:t>
            </a:r>
            <a:r>
              <a:rPr lang="en" sz="2200">
                <a:solidFill>
                  <a:srgbClr val="0070C0"/>
                </a:solidFill>
              </a:rPr>
              <a:t>​</a:t>
            </a:r>
            <a:endParaRPr sz="2200">
              <a:solidFill>
                <a:srgbClr val="0070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" sz="3200">
                <a:solidFill>
                  <a:schemeClr val="dk1"/>
                </a:solidFill>
              </a:rPr>
              <a:t>​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6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Control: Decoder​</a:t>
            </a:r>
            <a:endParaRPr/>
          </a:p>
        </p:txBody>
      </p:sp>
      <p:sp>
        <p:nvSpPr>
          <p:cNvPr id="438" name="Google Shape;438;p56"/>
          <p:cNvSpPr txBox="1"/>
          <p:nvPr>
            <p:ph idx="1" type="body"/>
          </p:nvPr>
        </p:nvSpPr>
        <p:spPr>
          <a:xfrm>
            <a:off x="311700" y="1152475"/>
            <a:ext cx="297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Submodules:</a:t>
            </a:r>
            <a:r>
              <a:rPr lang="en" sz="2200">
                <a:solidFill>
                  <a:schemeClr val="dk1"/>
                </a:solidFill>
              </a:rPr>
              <a:t>​</a:t>
            </a:r>
            <a:endParaRPr sz="2200">
              <a:solidFill>
                <a:schemeClr val="dk1"/>
              </a:solidFill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lang="en" sz="2200">
                <a:solidFill>
                  <a:schemeClr val="dk1"/>
                </a:solidFill>
              </a:rPr>
              <a:t>Main Decoder​</a:t>
            </a:r>
            <a:endParaRPr sz="2200">
              <a:solidFill>
                <a:schemeClr val="dk1"/>
              </a:solidFill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lang="en" sz="2200">
                <a:solidFill>
                  <a:schemeClr val="dk1"/>
                </a:solidFill>
              </a:rPr>
              <a:t>ALU Decoder​</a:t>
            </a:r>
            <a:endParaRPr sz="2200">
              <a:solidFill>
                <a:schemeClr val="dk1"/>
              </a:solidFill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Oswald"/>
              <a:buChar char="●"/>
            </a:pPr>
            <a:r>
              <a:rPr lang="en" sz="2200">
                <a:solidFill>
                  <a:srgbClr val="0000FF"/>
                </a:solidFill>
                <a:latin typeface="Oswald"/>
                <a:ea typeface="Oswald"/>
                <a:cs typeface="Oswald"/>
                <a:sym typeface="Oswald"/>
              </a:rPr>
              <a:t>PC Logic​</a:t>
            </a:r>
            <a:endParaRPr>
              <a:solidFill>
                <a:srgbClr val="0000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39" name="Google Shape;43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7900" y="828700"/>
            <a:ext cx="4054849" cy="42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7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Control: PC Logic​</a:t>
            </a:r>
            <a:endParaRPr/>
          </a:p>
        </p:txBody>
      </p:sp>
      <p:sp>
        <p:nvSpPr>
          <p:cNvPr id="445" name="Google Shape;445;p57"/>
          <p:cNvSpPr txBox="1"/>
          <p:nvPr>
            <p:ph idx="1" type="body"/>
          </p:nvPr>
        </p:nvSpPr>
        <p:spPr>
          <a:xfrm>
            <a:off x="311700" y="1152475"/>
            <a:ext cx="54246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200">
                <a:solidFill>
                  <a:srgbClr val="FF0000"/>
                </a:solidFill>
              </a:rPr>
              <a:t>      PCS</a:t>
            </a:r>
            <a:r>
              <a:rPr b="1" lang="en" sz="1200">
                <a:solidFill>
                  <a:srgbClr val="FF0000"/>
                </a:solidFill>
              </a:rPr>
              <a:t> = 1 if PC is written by an instruction or branch (</a:t>
            </a:r>
            <a:r>
              <a:rPr lang="en" sz="1200">
                <a:solidFill>
                  <a:srgbClr val="FF0000"/>
                </a:solidFill>
              </a:rPr>
              <a:t>B</a:t>
            </a:r>
            <a:r>
              <a:rPr b="1" lang="en" sz="1200">
                <a:solidFill>
                  <a:srgbClr val="FF0000"/>
                </a:solidFill>
              </a:rPr>
              <a:t>):</a:t>
            </a:r>
            <a:r>
              <a:rPr lang="en" sz="1200">
                <a:solidFill>
                  <a:srgbClr val="FF0000"/>
                </a:solidFill>
              </a:rPr>
              <a:t>​</a:t>
            </a:r>
            <a:endParaRPr sz="1200">
              <a:solidFill>
                <a:srgbClr val="FF0000"/>
              </a:solidFill>
            </a:endParaRPr>
          </a:p>
          <a:p>
            <a:pPr indent="24638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chemeClr val="dk1"/>
                </a:solidFill>
              </a:rPr>
              <a:t>PCS</a:t>
            </a:r>
            <a:r>
              <a:rPr lang="en" sz="1200">
                <a:solidFill>
                  <a:schemeClr val="dk1"/>
                </a:solidFill>
              </a:rPr>
              <a:t> = ((</a:t>
            </a:r>
            <a:r>
              <a:rPr i="1" lang="en" sz="1200">
                <a:solidFill>
                  <a:schemeClr val="dk1"/>
                </a:solidFill>
              </a:rPr>
              <a:t>Rd</a:t>
            </a:r>
            <a:r>
              <a:rPr lang="en" sz="1200">
                <a:solidFill>
                  <a:schemeClr val="dk1"/>
                </a:solidFill>
              </a:rPr>
              <a:t> == 15) &amp; </a:t>
            </a:r>
            <a:r>
              <a:rPr i="1" lang="en" sz="1200">
                <a:solidFill>
                  <a:schemeClr val="dk1"/>
                </a:solidFill>
              </a:rPr>
              <a:t>RegW</a:t>
            </a:r>
            <a:r>
              <a:rPr lang="en" sz="1200">
                <a:solidFill>
                  <a:schemeClr val="dk1"/>
                </a:solidFill>
              </a:rPr>
              <a:t>) | </a:t>
            </a:r>
            <a:r>
              <a:rPr i="1" lang="en" sz="1200">
                <a:solidFill>
                  <a:schemeClr val="dk1"/>
                </a:solidFill>
              </a:rPr>
              <a:t>Branch</a:t>
            </a:r>
            <a:r>
              <a:rPr lang="en" sz="1200">
                <a:solidFill>
                  <a:schemeClr val="dk1"/>
                </a:solidFill>
              </a:rPr>
              <a:t>​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446" name="Google Shape;44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" y="1649700"/>
            <a:ext cx="6193501" cy="3269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7"/>
          <p:cNvSpPr txBox="1"/>
          <p:nvPr/>
        </p:nvSpPr>
        <p:spPr>
          <a:xfrm>
            <a:off x="5736300" y="1303325"/>
            <a:ext cx="3249000" cy="28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00FF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If instruction is executed:   </a:t>
            </a:r>
            <a:r>
              <a:rPr b="1" i="1" lang="en" sz="1200">
                <a:solidFill>
                  <a:srgbClr val="0000FF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PCSrc</a:t>
            </a:r>
            <a:r>
              <a:rPr b="1" lang="en" sz="1200">
                <a:solidFill>
                  <a:srgbClr val="0000FF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 = </a:t>
            </a:r>
            <a:r>
              <a:rPr b="1" i="1" lang="en" sz="1200">
                <a:solidFill>
                  <a:srgbClr val="0000FF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PCS</a:t>
            </a:r>
            <a:r>
              <a:rPr lang="en" sz="1200">
                <a:solidFill>
                  <a:srgbClr val="0000FF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​</a:t>
            </a:r>
            <a:endParaRPr sz="1200">
              <a:solidFill>
                <a:srgbClr val="0000FF"/>
              </a:solidFill>
              <a:highlight>
                <a:srgbClr val="EDEBE9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00FF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Else       </a:t>
            </a:r>
            <a:r>
              <a:rPr b="1" i="1" lang="en" sz="1200">
                <a:solidFill>
                  <a:srgbClr val="0000FF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PCSrc</a:t>
            </a:r>
            <a:r>
              <a:rPr b="1" lang="en" sz="1200">
                <a:solidFill>
                  <a:srgbClr val="0000FF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 = 0 (i.e., PC = PC + 4) </a:t>
            </a:r>
            <a:r>
              <a:rPr lang="en" sz="1200">
                <a:solidFill>
                  <a:srgbClr val="0000FF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​</a:t>
            </a:r>
            <a:endParaRPr sz="1200">
              <a:solidFill>
                <a:srgbClr val="0000FF"/>
              </a:solidFill>
              <a:highlight>
                <a:srgbClr val="EDEBE9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8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Control: Cond. Logic​</a:t>
            </a:r>
            <a:endParaRPr/>
          </a:p>
        </p:txBody>
      </p:sp>
      <p:pic>
        <p:nvPicPr>
          <p:cNvPr id="453" name="Google Shape;45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3449" y="1152475"/>
            <a:ext cx="5810826" cy="399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9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Control: Cond. Logic​</a:t>
            </a:r>
            <a:endParaRPr/>
          </a:p>
        </p:txBody>
      </p:sp>
      <p:sp>
        <p:nvSpPr>
          <p:cNvPr id="459" name="Google Shape;459;p59"/>
          <p:cNvSpPr txBox="1"/>
          <p:nvPr>
            <p:ph idx="1" type="body"/>
          </p:nvPr>
        </p:nvSpPr>
        <p:spPr>
          <a:xfrm>
            <a:off x="311700" y="1152475"/>
            <a:ext cx="726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solidFill>
                  <a:srgbClr val="0070C0"/>
                </a:solidFill>
              </a:rPr>
              <a:t>Function: </a:t>
            </a:r>
            <a:r>
              <a:rPr lang="en" sz="1900">
                <a:solidFill>
                  <a:schemeClr val="dk1"/>
                </a:solidFill>
              </a:rPr>
              <a:t>​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en" sz="1900">
                <a:solidFill>
                  <a:schemeClr val="dk1"/>
                </a:solidFill>
              </a:rPr>
              <a:t>Check if instruction should execute (if not, force PCSrc, RegWrite, and MemWrite to 0)​</a:t>
            </a:r>
            <a:endParaRPr sz="19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" sz="1900">
                <a:solidFill>
                  <a:schemeClr val="dk1"/>
                </a:solidFill>
              </a:rPr>
              <a:t>Possibly update Status Register (Flags</a:t>
            </a:r>
            <a:r>
              <a:rPr baseline="-25000" lang="en" sz="1150">
                <a:solidFill>
                  <a:schemeClr val="dk1"/>
                </a:solidFill>
              </a:rPr>
              <a:t>3:0</a:t>
            </a:r>
            <a:r>
              <a:rPr lang="en" sz="1900">
                <a:solidFill>
                  <a:schemeClr val="dk1"/>
                </a:solidFill>
              </a:rPr>
              <a:t>)​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​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60" name="Google Shape;46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650" y="2636520"/>
            <a:ext cx="5437725" cy="247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0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Control: Cond. Logic​</a:t>
            </a:r>
            <a:endParaRPr/>
          </a:p>
        </p:txBody>
      </p:sp>
      <p:sp>
        <p:nvSpPr>
          <p:cNvPr id="466" name="Google Shape;466;p60"/>
          <p:cNvSpPr txBox="1"/>
          <p:nvPr>
            <p:ph idx="1" type="body"/>
          </p:nvPr>
        </p:nvSpPr>
        <p:spPr>
          <a:xfrm>
            <a:off x="138075" y="1130775"/>
            <a:ext cx="356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070C0"/>
                </a:solidFill>
              </a:rPr>
              <a:t>Function: </a:t>
            </a:r>
            <a:r>
              <a:rPr lang="en" sz="1900">
                <a:solidFill>
                  <a:schemeClr val="dk1"/>
                </a:solidFill>
              </a:rPr>
              <a:t>​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AutoNum type="arabicPeriod"/>
            </a:pPr>
            <a:r>
              <a:rPr b="1" lang="en" sz="1900">
                <a:solidFill>
                  <a:srgbClr val="FF0000"/>
                </a:solidFill>
              </a:rPr>
              <a:t>Check if instruction should execute (if not, force PCSrc, RegWrite, and MemWrite to 0)​</a:t>
            </a:r>
            <a:r>
              <a:rPr lang="en" sz="1900">
                <a:solidFill>
                  <a:srgbClr val="FF0000"/>
                </a:solidFill>
              </a:rPr>
              <a:t>​</a:t>
            </a:r>
            <a:endParaRPr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67" name="Google Shape;46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0898" y="974325"/>
            <a:ext cx="4887024" cy="40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1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Control: Cond. Logic​</a:t>
            </a:r>
            <a:endParaRPr/>
          </a:p>
        </p:txBody>
      </p:sp>
      <p:sp>
        <p:nvSpPr>
          <p:cNvPr id="473" name="Google Shape;473;p61"/>
          <p:cNvSpPr txBox="1"/>
          <p:nvPr>
            <p:ph idx="1" type="body"/>
          </p:nvPr>
        </p:nvSpPr>
        <p:spPr>
          <a:xfrm>
            <a:off x="311700" y="1152475"/>
            <a:ext cx="323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70C0"/>
                </a:solidFill>
              </a:rPr>
              <a:t>Function: </a:t>
            </a:r>
            <a:r>
              <a:rPr lang="en" sz="1700">
                <a:solidFill>
                  <a:schemeClr val="dk1"/>
                </a:solidFill>
              </a:rPr>
              <a:t>​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700"/>
              <a:buAutoNum type="arabicPeriod"/>
            </a:pPr>
            <a:r>
              <a:rPr b="1" lang="en" sz="1700">
                <a:solidFill>
                  <a:srgbClr val="FF0000"/>
                </a:solidFill>
              </a:rPr>
              <a:t>Check if instruction should execute (if not, force PCSrc, RegWrite, and MemWrite to 0)​</a:t>
            </a:r>
            <a:r>
              <a:rPr lang="en" sz="1700">
                <a:solidFill>
                  <a:srgbClr val="FF0000"/>
                </a:solidFill>
              </a:rPr>
              <a:t>​</a:t>
            </a:r>
            <a:endParaRPr sz="17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474" name="Google Shape;47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7285" y="1097300"/>
            <a:ext cx="4887024" cy="408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61"/>
          <p:cNvSpPr/>
          <p:nvPr/>
        </p:nvSpPr>
        <p:spPr>
          <a:xfrm>
            <a:off x="4425750" y="2503825"/>
            <a:ext cx="1062900" cy="7434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61"/>
          <p:cNvSpPr/>
          <p:nvPr/>
        </p:nvSpPr>
        <p:spPr>
          <a:xfrm>
            <a:off x="5863075" y="3065525"/>
            <a:ext cx="842700" cy="16851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61"/>
          <p:cNvSpPr/>
          <p:nvPr/>
        </p:nvSpPr>
        <p:spPr>
          <a:xfrm>
            <a:off x="7074600" y="1990575"/>
            <a:ext cx="556200" cy="7665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61"/>
          <p:cNvSpPr txBox="1"/>
          <p:nvPr/>
        </p:nvSpPr>
        <p:spPr>
          <a:xfrm>
            <a:off x="201925" y="2851650"/>
            <a:ext cx="3525600" cy="14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Depending on condition mnemonic (</a:t>
            </a:r>
            <a:r>
              <a:rPr b="1" i="1" lang="en" sz="1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Cond</a:t>
            </a:r>
            <a:r>
              <a:rPr b="1" lang="en" sz="115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3:0</a:t>
            </a:r>
            <a:r>
              <a:rPr lang="en" sz="1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) and condition flags (</a:t>
            </a:r>
            <a:r>
              <a:rPr b="1" i="1" lang="en" sz="1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Flags</a:t>
            </a:r>
            <a:r>
              <a:rPr b="1" lang="en" sz="115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3:0</a:t>
            </a:r>
            <a:r>
              <a:rPr lang="en" sz="1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) the instruction is executed (</a:t>
            </a:r>
            <a:r>
              <a:rPr b="1" i="1" lang="en" sz="1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CondEx</a:t>
            </a:r>
            <a:r>
              <a:rPr lang="en" sz="1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= 1)​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79" name="Google Shape;479;p61"/>
          <p:cNvSpPr txBox="1"/>
          <p:nvPr/>
        </p:nvSpPr>
        <p:spPr>
          <a:xfrm>
            <a:off x="5672150" y="540725"/>
            <a:ext cx="3599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Flags</a:t>
            </a:r>
            <a:r>
              <a:rPr b="1" lang="en" sz="1150">
                <a:solidFill>
                  <a:schemeClr val="dk1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3:0</a:t>
            </a:r>
            <a:r>
              <a:rPr lang="en" sz="1900">
                <a:solidFill>
                  <a:schemeClr val="dk1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 is the </a:t>
            </a:r>
            <a:r>
              <a:rPr b="1" lang="en" sz="1900">
                <a:solidFill>
                  <a:srgbClr val="0070C0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status register</a:t>
            </a:r>
            <a:r>
              <a:rPr lang="en" sz="1900">
                <a:solidFill>
                  <a:srgbClr val="0070C0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​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2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Review: Condition Mnemonics​</a:t>
            </a:r>
            <a:endParaRPr/>
          </a:p>
        </p:txBody>
      </p:sp>
      <p:pic>
        <p:nvPicPr>
          <p:cNvPr id="485" name="Google Shape;48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598" y="885550"/>
            <a:ext cx="5570790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3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Conditional Logic: Conditional Execution​</a:t>
            </a:r>
            <a:endParaRPr sz="2120"/>
          </a:p>
        </p:txBody>
      </p:sp>
      <p:sp>
        <p:nvSpPr>
          <p:cNvPr id="491" name="Google Shape;491;p63"/>
          <p:cNvSpPr txBox="1"/>
          <p:nvPr>
            <p:ph idx="1" type="body"/>
          </p:nvPr>
        </p:nvSpPr>
        <p:spPr>
          <a:xfrm>
            <a:off x="311700" y="1152475"/>
            <a:ext cx="378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70C0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Example: </a:t>
            </a:r>
            <a:endParaRPr b="1" sz="1700">
              <a:solidFill>
                <a:srgbClr val="0070C0"/>
              </a:solidFill>
              <a:highlight>
                <a:srgbClr val="EDEBE9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highlight>
                  <a:srgbClr val="EDEBE9"/>
                </a:highlight>
                <a:latin typeface="Courier New"/>
                <a:ea typeface="Courier New"/>
                <a:cs typeface="Courier New"/>
                <a:sym typeface="Courier New"/>
              </a:rPr>
              <a:t>AND R1, R2, R3​</a:t>
            </a:r>
            <a:endParaRPr sz="1700">
              <a:solidFill>
                <a:schemeClr val="dk1"/>
              </a:solidFill>
              <a:highlight>
                <a:srgbClr val="EDEBE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Cond</a:t>
            </a:r>
            <a:r>
              <a:rPr b="1" lang="en" sz="950">
                <a:solidFill>
                  <a:schemeClr val="dk1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3:0</a:t>
            </a:r>
            <a:r>
              <a:rPr lang="en" sz="1700">
                <a:solidFill>
                  <a:schemeClr val="dk1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=1110 (unconditional) =&gt; </a:t>
            </a:r>
            <a:r>
              <a:rPr b="1" lang="en" sz="1700">
                <a:solidFill>
                  <a:srgbClr val="0070C0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CondEx</a:t>
            </a:r>
            <a:r>
              <a:rPr lang="en" sz="1700">
                <a:solidFill>
                  <a:schemeClr val="dk1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 = 1​</a:t>
            </a:r>
            <a:endParaRPr b="1" sz="2000">
              <a:solidFill>
                <a:srgbClr val="0070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492" name="Google Shape;49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4323" y="1017725"/>
            <a:ext cx="4887024" cy="408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63"/>
          <p:cNvSpPr/>
          <p:nvPr/>
        </p:nvSpPr>
        <p:spPr>
          <a:xfrm>
            <a:off x="4425750" y="2503825"/>
            <a:ext cx="1062900" cy="7434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63"/>
          <p:cNvSpPr/>
          <p:nvPr/>
        </p:nvSpPr>
        <p:spPr>
          <a:xfrm>
            <a:off x="5863075" y="3065525"/>
            <a:ext cx="842700" cy="16851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63"/>
          <p:cNvSpPr/>
          <p:nvPr/>
        </p:nvSpPr>
        <p:spPr>
          <a:xfrm>
            <a:off x="7074600" y="1990575"/>
            <a:ext cx="556200" cy="7665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63"/>
          <p:cNvSpPr txBox="1"/>
          <p:nvPr/>
        </p:nvSpPr>
        <p:spPr>
          <a:xfrm>
            <a:off x="5672150" y="540725"/>
            <a:ext cx="3599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Flags</a:t>
            </a:r>
            <a:r>
              <a:rPr b="1" lang="en" sz="1150">
                <a:solidFill>
                  <a:schemeClr val="dk1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3:0</a:t>
            </a:r>
            <a:r>
              <a:rPr lang="en" sz="1900">
                <a:solidFill>
                  <a:schemeClr val="dk1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 is the </a:t>
            </a:r>
            <a:r>
              <a:rPr b="1" lang="en" sz="1900">
                <a:solidFill>
                  <a:srgbClr val="0070C0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status register</a:t>
            </a:r>
            <a:r>
              <a:rPr lang="en" sz="1900">
                <a:solidFill>
                  <a:srgbClr val="0070C0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​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4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Conditional Logic: Conditional Execution​</a:t>
            </a:r>
            <a:endParaRPr sz="2120"/>
          </a:p>
        </p:txBody>
      </p:sp>
      <p:sp>
        <p:nvSpPr>
          <p:cNvPr id="502" name="Google Shape;502;p64"/>
          <p:cNvSpPr txBox="1"/>
          <p:nvPr>
            <p:ph idx="1" type="body"/>
          </p:nvPr>
        </p:nvSpPr>
        <p:spPr>
          <a:xfrm>
            <a:off x="311700" y="1152475"/>
            <a:ext cx="378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70C0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Example: </a:t>
            </a:r>
            <a:endParaRPr b="1" sz="2000">
              <a:solidFill>
                <a:srgbClr val="0070C0"/>
              </a:solidFill>
              <a:highlight>
                <a:srgbClr val="EDEBE9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highlight>
                  <a:srgbClr val="EDEBE9"/>
                </a:highlight>
                <a:latin typeface="Courier New"/>
                <a:ea typeface="Courier New"/>
                <a:cs typeface="Courier New"/>
                <a:sym typeface="Courier New"/>
              </a:rPr>
              <a:t>EOREQ R5, R6, R7​</a:t>
            </a:r>
            <a:endParaRPr sz="2200">
              <a:solidFill>
                <a:schemeClr val="dk1"/>
              </a:solidFill>
              <a:highlight>
                <a:srgbClr val="EDEBE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highlight>
                <a:srgbClr val="EDEBE9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Cond</a:t>
            </a:r>
            <a:r>
              <a:rPr b="1" lang="en" sz="1450">
                <a:solidFill>
                  <a:schemeClr val="dk1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3:0</a:t>
            </a:r>
            <a:r>
              <a:rPr lang="en" sz="2200">
                <a:solidFill>
                  <a:schemeClr val="dk1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=0000 (EQ): if </a:t>
            </a:r>
            <a:r>
              <a:rPr b="1" lang="en" sz="2200">
                <a:solidFill>
                  <a:schemeClr val="dk1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Flags</a:t>
            </a:r>
            <a:r>
              <a:rPr b="1" lang="en" sz="1450">
                <a:solidFill>
                  <a:schemeClr val="dk1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3:2</a:t>
            </a:r>
            <a:r>
              <a:rPr lang="en" sz="2200">
                <a:solidFill>
                  <a:schemeClr val="dk1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=0100 =&gt; </a:t>
            </a:r>
            <a:r>
              <a:rPr b="1" lang="en" sz="2200">
                <a:solidFill>
                  <a:srgbClr val="0070C0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CondEx</a:t>
            </a:r>
            <a:r>
              <a:rPr lang="en" sz="2200">
                <a:solidFill>
                  <a:srgbClr val="0070C0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200">
                <a:solidFill>
                  <a:schemeClr val="dk1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= 1 </a:t>
            </a:r>
            <a:endParaRPr sz="2200">
              <a:solidFill>
                <a:schemeClr val="dk1"/>
              </a:solidFill>
              <a:highlight>
                <a:srgbClr val="EDEBE9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EDEBE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503" name="Google Shape;50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4323" y="1017725"/>
            <a:ext cx="4887024" cy="408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64"/>
          <p:cNvSpPr/>
          <p:nvPr/>
        </p:nvSpPr>
        <p:spPr>
          <a:xfrm>
            <a:off x="4425750" y="2503825"/>
            <a:ext cx="1062900" cy="7434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64"/>
          <p:cNvSpPr/>
          <p:nvPr/>
        </p:nvSpPr>
        <p:spPr>
          <a:xfrm>
            <a:off x="5863075" y="3065525"/>
            <a:ext cx="842700" cy="16851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64"/>
          <p:cNvSpPr/>
          <p:nvPr/>
        </p:nvSpPr>
        <p:spPr>
          <a:xfrm>
            <a:off x="7074600" y="1990575"/>
            <a:ext cx="556200" cy="7665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64"/>
          <p:cNvSpPr txBox="1"/>
          <p:nvPr/>
        </p:nvSpPr>
        <p:spPr>
          <a:xfrm>
            <a:off x="5672150" y="540725"/>
            <a:ext cx="3599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Flags</a:t>
            </a:r>
            <a:r>
              <a:rPr b="1" lang="en" sz="1150">
                <a:solidFill>
                  <a:schemeClr val="dk1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3:0</a:t>
            </a:r>
            <a:r>
              <a:rPr lang="en" sz="1900">
                <a:solidFill>
                  <a:schemeClr val="dk1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 is the </a:t>
            </a:r>
            <a:r>
              <a:rPr b="1" lang="en" sz="1900">
                <a:solidFill>
                  <a:srgbClr val="0070C0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status register</a:t>
            </a:r>
            <a:r>
              <a:rPr lang="en" sz="1900">
                <a:solidFill>
                  <a:srgbClr val="0070C0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​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5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 Logic​</a:t>
            </a:r>
            <a:endParaRPr/>
          </a:p>
        </p:txBody>
      </p:sp>
      <p:sp>
        <p:nvSpPr>
          <p:cNvPr id="513" name="Google Shape;513;p65"/>
          <p:cNvSpPr txBox="1"/>
          <p:nvPr>
            <p:ph idx="1" type="body"/>
          </p:nvPr>
        </p:nvSpPr>
        <p:spPr>
          <a:xfrm>
            <a:off x="311700" y="1152475"/>
            <a:ext cx="726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070C0"/>
                </a:solidFill>
              </a:rPr>
              <a:t>Function: </a:t>
            </a:r>
            <a:r>
              <a:rPr lang="en" sz="1900">
                <a:solidFill>
                  <a:schemeClr val="dk1"/>
                </a:solidFill>
              </a:rPr>
              <a:t>​</a:t>
            </a:r>
            <a:endParaRPr sz="19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AutoNum type="arabicPeriod" startAt="2"/>
            </a:pPr>
            <a:r>
              <a:rPr lang="en" sz="1900">
                <a:solidFill>
                  <a:srgbClr val="FF0000"/>
                </a:solidFill>
              </a:rPr>
              <a:t>Possibly update Status Register (Flags</a:t>
            </a:r>
            <a:r>
              <a:rPr baseline="-25000" lang="en" sz="1150">
                <a:solidFill>
                  <a:srgbClr val="FF0000"/>
                </a:solidFill>
              </a:rPr>
              <a:t>3:0</a:t>
            </a:r>
            <a:r>
              <a:rPr lang="en" sz="1900">
                <a:solidFill>
                  <a:srgbClr val="FF0000"/>
                </a:solidFill>
              </a:rPr>
              <a:t>)​</a:t>
            </a:r>
            <a:endParaRPr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​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514" name="Google Shape;51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5775" y="2629295"/>
            <a:ext cx="5437725" cy="247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Architectural State Elements​</a:t>
            </a:r>
            <a:endParaRPr/>
          </a:p>
        </p:txBody>
      </p:sp>
      <p:sp>
        <p:nvSpPr>
          <p:cNvPr id="181" name="Google Shape;18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200">
                <a:solidFill>
                  <a:schemeClr val="dk1"/>
                </a:solidFill>
              </a:rPr>
              <a:t>Determines everything about a processor:</a:t>
            </a:r>
            <a:r>
              <a:rPr lang="en" sz="3200">
                <a:solidFill>
                  <a:schemeClr val="dk1"/>
                </a:solidFill>
              </a:rPr>
              <a:t>​</a:t>
            </a:r>
            <a:endParaRPr sz="3200">
              <a:solidFill>
                <a:schemeClr val="dk1"/>
              </a:solidFill>
            </a:endParaRPr>
          </a:p>
          <a:p>
            <a:pPr indent="-368300" lvl="0" marL="1181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Char char="●"/>
            </a:pPr>
            <a:r>
              <a:rPr lang="en" sz="2800">
                <a:solidFill>
                  <a:schemeClr val="dk1"/>
                </a:solidFill>
              </a:rPr>
              <a:t>Architectural state:​</a:t>
            </a:r>
            <a:endParaRPr sz="2800">
              <a:solidFill>
                <a:schemeClr val="dk1"/>
              </a:solidFill>
            </a:endParaRPr>
          </a:p>
          <a:p>
            <a:pPr indent="-346075" lvl="0" marL="1574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venir"/>
              <a:buChar char="●"/>
            </a:pPr>
            <a:r>
              <a:rPr lang="en" sz="2400">
                <a:solidFill>
                  <a:schemeClr val="dk1"/>
                </a:solidFill>
              </a:rPr>
              <a:t>16 registers (including PC)​</a:t>
            </a:r>
            <a:endParaRPr sz="2400">
              <a:solidFill>
                <a:schemeClr val="dk1"/>
              </a:solidFill>
            </a:endParaRPr>
          </a:p>
          <a:p>
            <a:pPr indent="-346075" lvl="0" marL="1574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venir"/>
              <a:buChar char="●"/>
            </a:pPr>
            <a:r>
              <a:rPr lang="en" sz="2400">
                <a:solidFill>
                  <a:schemeClr val="dk1"/>
                </a:solidFill>
              </a:rPr>
              <a:t>Status register​</a:t>
            </a:r>
            <a:endParaRPr sz="2400">
              <a:solidFill>
                <a:schemeClr val="dk1"/>
              </a:solidFill>
            </a:endParaRPr>
          </a:p>
          <a:p>
            <a:pPr indent="-368300" lvl="0" marL="1181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Char char="●"/>
            </a:pPr>
            <a:r>
              <a:rPr lang="en" sz="2800">
                <a:solidFill>
                  <a:schemeClr val="dk1"/>
                </a:solidFill>
              </a:rPr>
              <a:t>Memory​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6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Control: Cond. Logic​</a:t>
            </a:r>
            <a:endParaRPr/>
          </a:p>
        </p:txBody>
      </p:sp>
      <p:sp>
        <p:nvSpPr>
          <p:cNvPr id="520" name="Google Shape;520;p66"/>
          <p:cNvSpPr txBox="1"/>
          <p:nvPr>
            <p:ph idx="1" type="body"/>
          </p:nvPr>
        </p:nvSpPr>
        <p:spPr>
          <a:xfrm>
            <a:off x="135850" y="1152475"/>
            <a:ext cx="4069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70C0"/>
                </a:solidFill>
              </a:rPr>
              <a:t>Flags</a:t>
            </a:r>
            <a:r>
              <a:rPr b="1" baseline="-25000" lang="en" sz="2000">
                <a:solidFill>
                  <a:srgbClr val="0070C0"/>
                </a:solidFill>
              </a:rPr>
              <a:t>3:0</a:t>
            </a:r>
            <a:r>
              <a:rPr b="1" lang="en" sz="2000">
                <a:solidFill>
                  <a:srgbClr val="0070C0"/>
                </a:solidFill>
              </a:rPr>
              <a:t> = NZCV​</a:t>
            </a:r>
            <a:endParaRPr b="1" sz="2000">
              <a:solidFill>
                <a:srgbClr val="0070C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70C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Flags</a:t>
            </a:r>
            <a:r>
              <a:rPr baseline="-25000" lang="en" sz="1450">
                <a:solidFill>
                  <a:schemeClr val="dk1"/>
                </a:solidFill>
              </a:rPr>
              <a:t>3:0</a:t>
            </a:r>
            <a:r>
              <a:rPr lang="en" sz="2200">
                <a:solidFill>
                  <a:schemeClr val="dk1"/>
                </a:solidFill>
              </a:rPr>
              <a:t> </a:t>
            </a:r>
            <a:r>
              <a:rPr b="1" lang="en" sz="2200">
                <a:solidFill>
                  <a:schemeClr val="dk1"/>
                </a:solidFill>
              </a:rPr>
              <a:t>updated</a:t>
            </a:r>
            <a:r>
              <a:rPr lang="en" sz="2200">
                <a:solidFill>
                  <a:schemeClr val="dk1"/>
                </a:solidFill>
              </a:rPr>
              <a:t> (with ALUFlags</a:t>
            </a:r>
            <a:r>
              <a:rPr baseline="-25000" lang="en" sz="1450">
                <a:solidFill>
                  <a:schemeClr val="dk1"/>
                </a:solidFill>
              </a:rPr>
              <a:t>3:0</a:t>
            </a:r>
            <a:r>
              <a:rPr lang="en" sz="2200">
                <a:solidFill>
                  <a:schemeClr val="dk1"/>
                </a:solidFill>
              </a:rPr>
              <a:t>) 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en" sz="2200">
                <a:solidFill>
                  <a:schemeClr val="dk1"/>
                </a:solidFill>
              </a:rPr>
              <a:t>if: ​</a:t>
            </a:r>
            <a:endParaRPr sz="2200">
              <a:solidFill>
                <a:schemeClr val="dk1"/>
              </a:solidFill>
            </a:endParaRPr>
          </a:p>
          <a:p>
            <a:pPr indent="-336550" lvl="0" marL="889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1" lang="en" sz="2000">
                <a:solidFill>
                  <a:schemeClr val="dk1"/>
                </a:solidFill>
              </a:rPr>
              <a:t>FlagW</a:t>
            </a:r>
            <a:r>
              <a:rPr lang="en" sz="2000">
                <a:solidFill>
                  <a:schemeClr val="dk1"/>
                </a:solidFill>
              </a:rPr>
              <a:t> is 1 (i.e., the instruction’s S-bit is 1) AND ​</a:t>
            </a:r>
            <a:endParaRPr sz="2000">
              <a:solidFill>
                <a:schemeClr val="dk1"/>
              </a:solidFill>
            </a:endParaRPr>
          </a:p>
          <a:p>
            <a:pPr indent="-336550" lvl="0" marL="889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1" lang="en" sz="2000">
                <a:solidFill>
                  <a:schemeClr val="dk1"/>
                </a:solidFill>
              </a:rPr>
              <a:t>CondEx</a:t>
            </a:r>
            <a:r>
              <a:rPr lang="en" sz="2000">
                <a:solidFill>
                  <a:schemeClr val="dk1"/>
                </a:solidFill>
              </a:rPr>
              <a:t> is 1 (the instruction should be executed)​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 sz="2000">
              <a:solidFill>
                <a:srgbClr val="0070C0"/>
              </a:solidFill>
            </a:endParaRPr>
          </a:p>
        </p:txBody>
      </p:sp>
      <p:pic>
        <p:nvPicPr>
          <p:cNvPr id="521" name="Google Shape;52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4323" y="1017725"/>
            <a:ext cx="4887024" cy="408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66"/>
          <p:cNvSpPr/>
          <p:nvPr/>
        </p:nvSpPr>
        <p:spPr>
          <a:xfrm>
            <a:off x="4387200" y="1958625"/>
            <a:ext cx="1062900" cy="3690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66"/>
          <p:cNvSpPr/>
          <p:nvPr/>
        </p:nvSpPr>
        <p:spPr>
          <a:xfrm>
            <a:off x="4321125" y="3726375"/>
            <a:ext cx="1035300" cy="5175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66"/>
          <p:cNvSpPr/>
          <p:nvPr/>
        </p:nvSpPr>
        <p:spPr>
          <a:xfrm>
            <a:off x="7074600" y="1990575"/>
            <a:ext cx="556200" cy="7665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66"/>
          <p:cNvSpPr txBox="1"/>
          <p:nvPr/>
        </p:nvSpPr>
        <p:spPr>
          <a:xfrm>
            <a:off x="5672150" y="540725"/>
            <a:ext cx="3599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Flags</a:t>
            </a:r>
            <a:r>
              <a:rPr b="1" lang="en" sz="1150">
                <a:solidFill>
                  <a:schemeClr val="dk1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3:0</a:t>
            </a:r>
            <a:r>
              <a:rPr lang="en" sz="1900">
                <a:solidFill>
                  <a:schemeClr val="dk1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 is the </a:t>
            </a:r>
            <a:r>
              <a:rPr b="1" lang="en" sz="1900">
                <a:solidFill>
                  <a:srgbClr val="0070C0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status register</a:t>
            </a:r>
            <a:r>
              <a:rPr lang="en" sz="1900">
                <a:solidFill>
                  <a:srgbClr val="0070C0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​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7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 Logic: Update (Set) Flags​</a:t>
            </a:r>
            <a:endParaRPr/>
          </a:p>
        </p:txBody>
      </p:sp>
      <p:sp>
        <p:nvSpPr>
          <p:cNvPr id="531" name="Google Shape;531;p67"/>
          <p:cNvSpPr txBox="1"/>
          <p:nvPr>
            <p:ph idx="1" type="body"/>
          </p:nvPr>
        </p:nvSpPr>
        <p:spPr>
          <a:xfrm>
            <a:off x="311700" y="1152475"/>
            <a:ext cx="4224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en" sz="1400">
                <a:solidFill>
                  <a:srgbClr val="0070C0"/>
                </a:solidFill>
              </a:rPr>
              <a:t>Recall:</a:t>
            </a:r>
            <a:r>
              <a:rPr lang="en" sz="1400">
                <a:solidFill>
                  <a:srgbClr val="0070C0"/>
                </a:solidFill>
              </a:rPr>
              <a:t>​</a:t>
            </a:r>
            <a:endParaRPr sz="1400">
              <a:solidFill>
                <a:srgbClr val="0070C0"/>
              </a:solidFill>
            </a:endParaRPr>
          </a:p>
          <a:p>
            <a:pPr indent="-317500" lvl="0" marL="8890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ADD, SUB update </a:t>
            </a:r>
            <a:r>
              <a:rPr b="1" lang="en" sz="1400">
                <a:solidFill>
                  <a:srgbClr val="0070C0"/>
                </a:solidFill>
              </a:rPr>
              <a:t>all</a:t>
            </a:r>
            <a:r>
              <a:rPr lang="en" sz="1400">
                <a:solidFill>
                  <a:srgbClr val="0070C0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Flags ​</a:t>
            </a:r>
            <a:endParaRPr sz="1400">
              <a:solidFill>
                <a:schemeClr val="dk1"/>
              </a:solidFill>
            </a:endParaRPr>
          </a:p>
          <a:p>
            <a:pPr indent="-317500" lvl="0" marL="8890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AND, OR update </a:t>
            </a:r>
            <a:r>
              <a:rPr b="1" lang="en" sz="1400">
                <a:solidFill>
                  <a:srgbClr val="0070C0"/>
                </a:solidFill>
              </a:rPr>
              <a:t>NZ only </a:t>
            </a:r>
            <a:r>
              <a:rPr lang="en" sz="1400">
                <a:solidFill>
                  <a:srgbClr val="0070C0"/>
                </a:solidFill>
              </a:rPr>
              <a:t>​</a:t>
            </a:r>
            <a:endParaRPr sz="1400">
              <a:solidFill>
                <a:srgbClr val="0070C0"/>
              </a:solidFill>
            </a:endParaRPr>
          </a:p>
          <a:p>
            <a:pPr indent="-317500" lvl="0" marL="8890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So Flags status register has two write enables: </a:t>
            </a:r>
            <a:r>
              <a:rPr b="1" lang="en" sz="1400">
                <a:solidFill>
                  <a:srgbClr val="0070C0"/>
                </a:solidFill>
              </a:rPr>
              <a:t>FlagW1:0</a:t>
            </a:r>
            <a:r>
              <a:rPr lang="en" sz="572">
                <a:solidFill>
                  <a:srgbClr val="0070C0"/>
                </a:solidFill>
              </a:rPr>
              <a:t>​</a:t>
            </a:r>
            <a:endParaRPr sz="572">
              <a:solidFill>
                <a:srgbClr val="0070C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SzPts val="935"/>
              <a:buNone/>
            </a:pPr>
            <a:r>
              <a:t/>
            </a:r>
            <a:endParaRPr sz="785"/>
          </a:p>
        </p:txBody>
      </p:sp>
      <p:pic>
        <p:nvPicPr>
          <p:cNvPr id="532" name="Google Shape;53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8400" y="1170125"/>
            <a:ext cx="4303200" cy="3640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8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Review: ALU Decoder​</a:t>
            </a:r>
            <a:endParaRPr/>
          </a:p>
        </p:txBody>
      </p:sp>
      <p:sp>
        <p:nvSpPr>
          <p:cNvPr id="538" name="Google Shape;538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147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b="1" i="1" lang="en" sz="2200">
                <a:solidFill>
                  <a:srgbClr val="0070C0"/>
                </a:solidFill>
              </a:rPr>
              <a:t>FlagW</a:t>
            </a:r>
            <a:r>
              <a:rPr b="1" lang="en" sz="1450">
                <a:solidFill>
                  <a:srgbClr val="0070C0"/>
                </a:solidFill>
              </a:rPr>
              <a:t>1</a:t>
            </a:r>
            <a:r>
              <a:rPr lang="en" sz="1450">
                <a:solidFill>
                  <a:schemeClr val="dk1"/>
                </a:solidFill>
              </a:rPr>
              <a:t> </a:t>
            </a:r>
            <a:r>
              <a:rPr lang="en" sz="2200">
                <a:solidFill>
                  <a:schemeClr val="dk1"/>
                </a:solidFill>
              </a:rPr>
              <a:t>= 1: </a:t>
            </a:r>
            <a:r>
              <a:rPr i="1" lang="en" sz="2200">
                <a:solidFill>
                  <a:schemeClr val="dk1"/>
                </a:solidFill>
              </a:rPr>
              <a:t>NZ</a:t>
            </a:r>
            <a:r>
              <a:rPr lang="en" sz="2200">
                <a:solidFill>
                  <a:schemeClr val="dk1"/>
                </a:solidFill>
              </a:rPr>
              <a:t> (</a:t>
            </a:r>
            <a:r>
              <a:rPr i="1" lang="en" sz="2200">
                <a:solidFill>
                  <a:schemeClr val="dk1"/>
                </a:solidFill>
              </a:rPr>
              <a:t>Flags</a:t>
            </a:r>
            <a:r>
              <a:rPr lang="en" sz="1450">
                <a:solidFill>
                  <a:schemeClr val="dk1"/>
                </a:solidFill>
              </a:rPr>
              <a:t>3:2</a:t>
            </a:r>
            <a:r>
              <a:rPr lang="en" sz="2200">
                <a:solidFill>
                  <a:schemeClr val="dk1"/>
                </a:solidFill>
              </a:rPr>
              <a:t>) should be saved​</a:t>
            </a:r>
            <a:endParaRPr sz="2200">
              <a:solidFill>
                <a:schemeClr val="dk1"/>
              </a:solidFill>
            </a:endParaRPr>
          </a:p>
          <a:p>
            <a:pPr indent="-368300" lvl="0" marL="147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b="1" i="1" lang="en" sz="2200">
                <a:solidFill>
                  <a:srgbClr val="0070C0"/>
                </a:solidFill>
              </a:rPr>
              <a:t>FlagW</a:t>
            </a:r>
            <a:r>
              <a:rPr b="1" lang="en" sz="1450">
                <a:solidFill>
                  <a:srgbClr val="0070C0"/>
                </a:solidFill>
              </a:rPr>
              <a:t>0</a:t>
            </a:r>
            <a:r>
              <a:rPr lang="en" sz="1450">
                <a:solidFill>
                  <a:schemeClr val="dk1"/>
                </a:solidFill>
              </a:rPr>
              <a:t> </a:t>
            </a:r>
            <a:r>
              <a:rPr lang="en" sz="2200">
                <a:solidFill>
                  <a:schemeClr val="dk1"/>
                </a:solidFill>
              </a:rPr>
              <a:t>= 1: </a:t>
            </a:r>
            <a:r>
              <a:rPr i="1" lang="en" sz="2200">
                <a:solidFill>
                  <a:schemeClr val="dk1"/>
                </a:solidFill>
              </a:rPr>
              <a:t>CV</a:t>
            </a:r>
            <a:r>
              <a:rPr lang="en" sz="2200">
                <a:solidFill>
                  <a:schemeClr val="dk1"/>
                </a:solidFill>
              </a:rPr>
              <a:t> (</a:t>
            </a:r>
            <a:r>
              <a:rPr i="1" lang="en" sz="2200">
                <a:solidFill>
                  <a:schemeClr val="dk1"/>
                </a:solidFill>
              </a:rPr>
              <a:t>Flags</a:t>
            </a:r>
            <a:r>
              <a:rPr lang="en" sz="1450">
                <a:solidFill>
                  <a:schemeClr val="dk1"/>
                </a:solidFill>
              </a:rPr>
              <a:t>1:0</a:t>
            </a:r>
            <a:r>
              <a:rPr lang="en" sz="2200">
                <a:solidFill>
                  <a:schemeClr val="dk1"/>
                </a:solidFill>
              </a:rPr>
              <a:t>) should be saved ​</a:t>
            </a:r>
            <a:endParaRPr/>
          </a:p>
        </p:txBody>
      </p:sp>
      <p:pic>
        <p:nvPicPr>
          <p:cNvPr id="539" name="Google Shape;53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475" y="2025750"/>
            <a:ext cx="5433526" cy="301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9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Control: Cond. Logic​</a:t>
            </a:r>
            <a:endParaRPr/>
          </a:p>
        </p:txBody>
      </p:sp>
      <p:sp>
        <p:nvSpPr>
          <p:cNvPr id="545" name="Google Shape;545;p69"/>
          <p:cNvSpPr txBox="1"/>
          <p:nvPr>
            <p:ph idx="1" type="body"/>
          </p:nvPr>
        </p:nvSpPr>
        <p:spPr>
          <a:xfrm>
            <a:off x="135850" y="1152475"/>
            <a:ext cx="8750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0070C0"/>
                </a:solidFill>
              </a:rPr>
              <a:t>Example:  </a:t>
            </a:r>
            <a:r>
              <a:rPr b="1" lang="en" sz="1500">
                <a:solidFill>
                  <a:schemeClr val="dk1"/>
                </a:solidFill>
              </a:rPr>
              <a:t>SUBS R5, R6, R7​</a:t>
            </a:r>
            <a:br>
              <a:rPr b="1" lang="en" sz="1500">
                <a:solidFill>
                  <a:schemeClr val="dk1"/>
                </a:solidFill>
              </a:rPr>
            </a:br>
            <a:r>
              <a:rPr b="1" lang="en" sz="1500">
                <a:solidFill>
                  <a:schemeClr val="dk1"/>
                </a:solidFill>
              </a:rPr>
              <a:t>     FlagW</a:t>
            </a:r>
            <a:r>
              <a:rPr b="1" baseline="-25000" lang="en" sz="1500">
                <a:solidFill>
                  <a:schemeClr val="dk1"/>
                </a:solidFill>
              </a:rPr>
              <a:t>1:0</a:t>
            </a:r>
            <a:r>
              <a:rPr b="1" lang="en" sz="1500">
                <a:solidFill>
                  <a:schemeClr val="dk1"/>
                </a:solidFill>
              </a:rPr>
              <a:t> = 11 AND CondEx = 1 (unconditional) =&gt; FlagWrite</a:t>
            </a:r>
            <a:r>
              <a:rPr b="1" baseline="-25000" lang="en" sz="1500">
                <a:solidFill>
                  <a:schemeClr val="dk1"/>
                </a:solidFill>
              </a:rPr>
              <a:t>1:0</a:t>
            </a:r>
            <a:r>
              <a:rPr b="1" lang="en" sz="1500">
                <a:solidFill>
                  <a:schemeClr val="dk1"/>
                </a:solidFill>
              </a:rPr>
              <a:t> = 11 ​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70C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70C0"/>
                </a:solidFill>
              </a:rPr>
              <a:t>All Flags updated</a:t>
            </a:r>
            <a:endParaRPr b="1" sz="2000">
              <a:solidFill>
                <a:srgbClr val="0070C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70C0"/>
                </a:solidFill>
              </a:rPr>
              <a:t>​</a:t>
            </a:r>
            <a:endParaRPr b="1" sz="2000">
              <a:solidFill>
                <a:srgbClr val="0070C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70C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2000">
              <a:solidFill>
                <a:srgbClr val="0070C0"/>
              </a:solidFill>
            </a:endParaRPr>
          </a:p>
        </p:txBody>
      </p:sp>
      <p:pic>
        <p:nvPicPr>
          <p:cNvPr id="546" name="Google Shape;54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7474" y="1947625"/>
            <a:ext cx="3773876" cy="31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69"/>
          <p:cNvSpPr/>
          <p:nvPr/>
        </p:nvSpPr>
        <p:spPr>
          <a:xfrm>
            <a:off x="5449585" y="2674210"/>
            <a:ext cx="820800" cy="2850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69"/>
          <p:cNvSpPr/>
          <p:nvPr/>
        </p:nvSpPr>
        <p:spPr>
          <a:xfrm>
            <a:off x="5398561" y="4039307"/>
            <a:ext cx="799500" cy="3996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69"/>
          <p:cNvSpPr/>
          <p:nvPr/>
        </p:nvSpPr>
        <p:spPr>
          <a:xfrm>
            <a:off x="7524859" y="2698882"/>
            <a:ext cx="429600" cy="5919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69"/>
          <p:cNvSpPr txBox="1"/>
          <p:nvPr/>
        </p:nvSpPr>
        <p:spPr>
          <a:xfrm>
            <a:off x="5672150" y="540725"/>
            <a:ext cx="3599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Flags</a:t>
            </a:r>
            <a:r>
              <a:rPr b="1" lang="en" sz="1150">
                <a:solidFill>
                  <a:schemeClr val="dk1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3:0</a:t>
            </a:r>
            <a:r>
              <a:rPr lang="en" sz="1900">
                <a:solidFill>
                  <a:schemeClr val="dk1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 is the </a:t>
            </a:r>
            <a:r>
              <a:rPr b="1" lang="en" sz="1900">
                <a:solidFill>
                  <a:srgbClr val="0070C0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status register</a:t>
            </a:r>
            <a:r>
              <a:rPr lang="en" sz="1900">
                <a:solidFill>
                  <a:srgbClr val="0070C0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​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70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Control: Cond. Logic​</a:t>
            </a:r>
            <a:endParaRPr/>
          </a:p>
        </p:txBody>
      </p:sp>
      <p:sp>
        <p:nvSpPr>
          <p:cNvPr id="556" name="Google Shape;556;p70"/>
          <p:cNvSpPr txBox="1"/>
          <p:nvPr>
            <p:ph idx="1" type="body"/>
          </p:nvPr>
        </p:nvSpPr>
        <p:spPr>
          <a:xfrm>
            <a:off x="135850" y="1152475"/>
            <a:ext cx="8750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70C0"/>
                </a:solidFill>
              </a:rPr>
              <a:t>Example: </a:t>
            </a:r>
            <a:r>
              <a:rPr lang="en" sz="2200">
                <a:solidFill>
                  <a:schemeClr val="dk1"/>
                </a:solidFill>
              </a:rPr>
              <a:t> ANDS R7, R1, R3​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     </a:t>
            </a:r>
            <a:r>
              <a:rPr b="1" lang="en" sz="2200">
                <a:solidFill>
                  <a:schemeClr val="dk1"/>
                </a:solidFill>
              </a:rPr>
              <a:t>FlagW</a:t>
            </a:r>
            <a:r>
              <a:rPr b="1" lang="en" sz="1450">
                <a:solidFill>
                  <a:schemeClr val="dk1"/>
                </a:solidFill>
              </a:rPr>
              <a:t>1:0 </a:t>
            </a:r>
            <a:r>
              <a:rPr lang="en" sz="2200">
                <a:solidFill>
                  <a:schemeClr val="dk1"/>
                </a:solidFill>
              </a:rPr>
              <a:t>= 10 AND </a:t>
            </a:r>
            <a:r>
              <a:rPr b="1" lang="en" sz="2200">
                <a:solidFill>
                  <a:srgbClr val="0070C0"/>
                </a:solidFill>
              </a:rPr>
              <a:t>CondEx</a:t>
            </a:r>
            <a:r>
              <a:rPr lang="en" sz="2200">
                <a:solidFill>
                  <a:srgbClr val="0070C0"/>
                </a:solidFill>
              </a:rPr>
              <a:t> </a:t>
            </a:r>
            <a:r>
              <a:rPr lang="en" sz="2200">
                <a:solidFill>
                  <a:schemeClr val="dk1"/>
                </a:solidFill>
              </a:rPr>
              <a:t>= 1 (unconditional) =&gt; </a:t>
            </a:r>
            <a:r>
              <a:rPr b="1" lang="en" sz="2200">
                <a:solidFill>
                  <a:srgbClr val="0070C0"/>
                </a:solidFill>
              </a:rPr>
              <a:t>FlagWrite</a:t>
            </a:r>
            <a:r>
              <a:rPr b="1" lang="en" sz="1450">
                <a:solidFill>
                  <a:srgbClr val="0070C0"/>
                </a:solidFill>
              </a:rPr>
              <a:t>1:0</a:t>
            </a:r>
            <a:r>
              <a:rPr lang="en" sz="2200">
                <a:solidFill>
                  <a:schemeClr val="dk1"/>
                </a:solidFill>
              </a:rPr>
              <a:t> = 10 ​</a:t>
            </a:r>
            <a:endParaRPr b="1" sz="1500">
              <a:solidFill>
                <a:srgbClr val="0070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70C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</a:rPr>
              <a:t>Flags</a:t>
            </a:r>
            <a:r>
              <a:rPr b="1" lang="en" sz="1450">
                <a:solidFill>
                  <a:schemeClr val="dk1"/>
                </a:solidFill>
              </a:rPr>
              <a:t>3:0</a:t>
            </a:r>
            <a:r>
              <a:rPr lang="en" sz="2200">
                <a:solidFill>
                  <a:schemeClr val="dk1"/>
                </a:solidFill>
              </a:rPr>
              <a:t> = NZCV​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en" sz="2200">
                <a:solidFill>
                  <a:schemeClr val="dk1"/>
                </a:solidFill>
              </a:rPr>
              <a:t>​</a:t>
            </a:r>
            <a:endParaRPr sz="2200">
              <a:solidFill>
                <a:schemeClr val="dk1"/>
              </a:solidFill>
            </a:endParaRPr>
          </a:p>
          <a:p>
            <a:pPr indent="-347344" lvl="0" marL="889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200">
                <a:solidFill>
                  <a:schemeClr val="dk1"/>
                </a:solidFill>
              </a:rPr>
              <a:t>Only </a:t>
            </a:r>
            <a:r>
              <a:rPr b="1" lang="en" sz="2200">
                <a:solidFill>
                  <a:schemeClr val="dk1"/>
                </a:solidFill>
              </a:rPr>
              <a:t>Flags</a:t>
            </a:r>
            <a:r>
              <a:rPr b="1" lang="en" sz="1450">
                <a:solidFill>
                  <a:schemeClr val="dk1"/>
                </a:solidFill>
              </a:rPr>
              <a:t>3:2</a:t>
            </a:r>
            <a:r>
              <a:rPr lang="en" sz="2200">
                <a:solidFill>
                  <a:schemeClr val="dk1"/>
                </a:solidFill>
              </a:rPr>
              <a:t> updated​</a:t>
            </a:r>
            <a:endParaRPr sz="2200">
              <a:solidFill>
                <a:schemeClr val="dk1"/>
              </a:solidFill>
            </a:endParaRPr>
          </a:p>
          <a:p>
            <a:pPr indent="-347344" lvl="0" marL="889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200">
                <a:solidFill>
                  <a:schemeClr val="dk1"/>
                </a:solidFill>
              </a:rPr>
              <a:t>i.e., only </a:t>
            </a:r>
            <a:r>
              <a:rPr b="1" lang="en" sz="2200">
                <a:solidFill>
                  <a:schemeClr val="dk1"/>
                </a:solidFill>
              </a:rPr>
              <a:t>NZ</a:t>
            </a:r>
            <a:r>
              <a:rPr lang="en" sz="2200">
                <a:solidFill>
                  <a:schemeClr val="dk1"/>
                </a:solidFill>
              </a:rPr>
              <a:t> Flags update</a:t>
            </a:r>
            <a:r>
              <a:rPr lang="en" sz="2200">
                <a:solidFill>
                  <a:schemeClr val="dk1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d​</a:t>
            </a:r>
            <a:endParaRPr b="1" sz="2000">
              <a:solidFill>
                <a:srgbClr val="0070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70C0"/>
                </a:solidFill>
              </a:rPr>
              <a:t>​</a:t>
            </a:r>
            <a:endParaRPr b="1" sz="2000">
              <a:solidFill>
                <a:srgbClr val="0070C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70C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2000">
              <a:solidFill>
                <a:srgbClr val="0070C0"/>
              </a:solidFill>
            </a:endParaRPr>
          </a:p>
        </p:txBody>
      </p:sp>
      <p:pic>
        <p:nvPicPr>
          <p:cNvPr id="557" name="Google Shape;55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7474" y="1947625"/>
            <a:ext cx="3773876" cy="31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70"/>
          <p:cNvSpPr/>
          <p:nvPr/>
        </p:nvSpPr>
        <p:spPr>
          <a:xfrm>
            <a:off x="5449585" y="2674210"/>
            <a:ext cx="820800" cy="2850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70"/>
          <p:cNvSpPr/>
          <p:nvPr/>
        </p:nvSpPr>
        <p:spPr>
          <a:xfrm>
            <a:off x="5398561" y="4039307"/>
            <a:ext cx="799500" cy="3996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70"/>
          <p:cNvSpPr/>
          <p:nvPr/>
        </p:nvSpPr>
        <p:spPr>
          <a:xfrm>
            <a:off x="7524859" y="2698882"/>
            <a:ext cx="429600" cy="5919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70"/>
          <p:cNvSpPr txBox="1"/>
          <p:nvPr/>
        </p:nvSpPr>
        <p:spPr>
          <a:xfrm>
            <a:off x="5672150" y="540725"/>
            <a:ext cx="3599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Flags</a:t>
            </a:r>
            <a:r>
              <a:rPr b="1" lang="en" sz="1150">
                <a:solidFill>
                  <a:schemeClr val="dk1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3:0</a:t>
            </a:r>
            <a:r>
              <a:rPr lang="en" sz="1900">
                <a:solidFill>
                  <a:schemeClr val="dk1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 is the </a:t>
            </a:r>
            <a:r>
              <a:rPr b="1" lang="en" sz="1900">
                <a:solidFill>
                  <a:srgbClr val="0070C0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status register</a:t>
            </a:r>
            <a:r>
              <a:rPr lang="en" sz="1900">
                <a:solidFill>
                  <a:srgbClr val="0070C0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​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1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ORR​</a:t>
            </a:r>
            <a:endParaRPr/>
          </a:p>
        </p:txBody>
      </p:sp>
      <p:pic>
        <p:nvPicPr>
          <p:cNvPr id="567" name="Google Shape;56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1300" y="94204"/>
            <a:ext cx="4811249" cy="112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70229"/>
            <a:ext cx="7008531" cy="3620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2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Extended Functionality: CMP​</a:t>
            </a:r>
            <a:endParaRPr/>
          </a:p>
        </p:txBody>
      </p:sp>
      <p:sp>
        <p:nvSpPr>
          <p:cNvPr id="574" name="Google Shape;574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2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change to datapath</a:t>
            </a:r>
            <a:r>
              <a:rPr lang="en" sz="22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​</a:t>
            </a:r>
            <a:endParaRPr sz="1100"/>
          </a:p>
        </p:txBody>
      </p:sp>
      <p:pic>
        <p:nvPicPr>
          <p:cNvPr id="575" name="Google Shape;57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8125" y="1194500"/>
            <a:ext cx="5121776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3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Extended Functionality: CMP​ (look inside)</a:t>
            </a:r>
            <a:endParaRPr/>
          </a:p>
        </p:txBody>
      </p:sp>
      <p:pic>
        <p:nvPicPr>
          <p:cNvPr id="581" name="Google Shape;58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325" y="713426"/>
            <a:ext cx="7729924" cy="371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4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Extended Functionality: CMP</a:t>
            </a:r>
            <a:endParaRPr/>
          </a:p>
        </p:txBody>
      </p:sp>
      <p:pic>
        <p:nvPicPr>
          <p:cNvPr id="587" name="Google Shape;58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5024" y="1042350"/>
            <a:ext cx="6458422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5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Extended Functionality: Shifted Register​</a:t>
            </a:r>
            <a:endParaRPr/>
          </a:p>
        </p:txBody>
      </p:sp>
      <p:pic>
        <p:nvPicPr>
          <p:cNvPr id="593" name="Google Shape;59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351" y="1062400"/>
            <a:ext cx="6847149" cy="4048051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75"/>
          <p:cNvSpPr txBox="1"/>
          <p:nvPr/>
        </p:nvSpPr>
        <p:spPr>
          <a:xfrm>
            <a:off x="-33025" y="131065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change to controller</a:t>
            </a:r>
            <a:r>
              <a:rPr lang="en" sz="22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​</a:t>
            </a:r>
            <a:endParaRPr sz="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ARM Architectural State Elements​ </a:t>
            </a:r>
            <a:endParaRPr/>
          </a:p>
        </p:txBody>
      </p:sp>
      <p:pic>
        <p:nvPicPr>
          <p:cNvPr id="187" name="Google Shape;18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350" y="1152476"/>
            <a:ext cx="7168226" cy="314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6"/>
          <p:cNvSpPr txBox="1"/>
          <p:nvPr>
            <p:ph type="title"/>
          </p:nvPr>
        </p:nvSpPr>
        <p:spPr>
          <a:xfrm>
            <a:off x="1540475" y="2227050"/>
            <a:ext cx="7291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Processor Performance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7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Processor Performance​</a:t>
            </a:r>
            <a:endParaRPr/>
          </a:p>
        </p:txBody>
      </p:sp>
      <p:sp>
        <p:nvSpPr>
          <p:cNvPr id="605" name="Google Shape;605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Program Execution Time ​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= (#instructions)(cycles/instruction)(seconds/cycle)​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= # instructions x CPI x TC​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78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Performance​</a:t>
            </a:r>
            <a:endParaRPr/>
          </a:p>
        </p:txBody>
      </p:sp>
      <p:sp>
        <p:nvSpPr>
          <p:cNvPr id="611" name="Google Shape;611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solidFill>
                  <a:schemeClr val="dk1"/>
                </a:solidFill>
              </a:rPr>
              <a:t>TC</a:t>
            </a:r>
            <a:r>
              <a:rPr b="1" lang="en" sz="2400">
                <a:solidFill>
                  <a:schemeClr val="dk1"/>
                </a:solidFill>
              </a:rPr>
              <a:t> limited by critical path (LDR)</a:t>
            </a:r>
            <a:r>
              <a:rPr lang="en" sz="2400">
                <a:solidFill>
                  <a:schemeClr val="dk1"/>
                </a:solidFill>
              </a:rPr>
              <a:t>​</a:t>
            </a:r>
            <a:endParaRPr sz="2400"/>
          </a:p>
        </p:txBody>
      </p:sp>
      <p:pic>
        <p:nvPicPr>
          <p:cNvPr id="612" name="Google Shape;61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2925" y="1753876"/>
            <a:ext cx="6331175" cy="335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9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Performance​</a:t>
            </a:r>
            <a:endParaRPr/>
          </a:p>
        </p:txBody>
      </p:sp>
      <p:sp>
        <p:nvSpPr>
          <p:cNvPr id="618" name="Google Shape;618;p79"/>
          <p:cNvSpPr txBox="1"/>
          <p:nvPr>
            <p:ph idx="1" type="body"/>
          </p:nvPr>
        </p:nvSpPr>
        <p:spPr>
          <a:xfrm>
            <a:off x="311700" y="1152475"/>
            <a:ext cx="485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84968" lvl="0" marL="8890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63"/>
              <a:buFont typeface="Arial"/>
              <a:buChar char="●"/>
            </a:pPr>
            <a:r>
              <a:rPr b="1" lang="en" sz="2420">
                <a:solidFill>
                  <a:schemeClr val="dk1"/>
                </a:solidFill>
              </a:rPr>
              <a:t>Single-cycle critical path</a:t>
            </a:r>
            <a:r>
              <a:rPr lang="en" sz="2420">
                <a:solidFill>
                  <a:schemeClr val="dk1"/>
                </a:solidFill>
              </a:rPr>
              <a:t>:​</a:t>
            </a:r>
            <a:endParaRPr sz="2420">
              <a:solidFill>
                <a:schemeClr val="dk1"/>
              </a:solidFill>
            </a:endParaRPr>
          </a:p>
          <a:p>
            <a:pPr indent="-431800" lvl="0" marL="4318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i="1" lang="en" sz="1400">
                <a:solidFill>
                  <a:schemeClr val="dk1"/>
                </a:solidFill>
              </a:rPr>
              <a:t>  </a:t>
            </a:r>
            <a:r>
              <a:rPr i="1" lang="en" sz="1910">
                <a:solidFill>
                  <a:schemeClr val="dk1"/>
                </a:solidFill>
              </a:rPr>
              <a:t>T</a:t>
            </a:r>
            <a:r>
              <a:rPr i="1" lang="en" sz="1145">
                <a:solidFill>
                  <a:schemeClr val="dk1"/>
                </a:solidFill>
              </a:rPr>
              <a:t>c1</a:t>
            </a:r>
            <a:r>
              <a:rPr lang="en" sz="1910">
                <a:solidFill>
                  <a:schemeClr val="dk1"/>
                </a:solidFill>
              </a:rPr>
              <a:t> = </a:t>
            </a:r>
            <a:r>
              <a:rPr i="1" lang="en" sz="1910">
                <a:solidFill>
                  <a:schemeClr val="dk1"/>
                </a:solidFill>
              </a:rPr>
              <a:t>t</a:t>
            </a:r>
            <a:r>
              <a:rPr i="1" lang="en" sz="1145">
                <a:solidFill>
                  <a:schemeClr val="dk1"/>
                </a:solidFill>
              </a:rPr>
              <a:t>pcq_PC</a:t>
            </a:r>
            <a:r>
              <a:rPr lang="en" sz="1910">
                <a:solidFill>
                  <a:schemeClr val="dk1"/>
                </a:solidFill>
              </a:rPr>
              <a:t> + </a:t>
            </a:r>
            <a:r>
              <a:rPr i="1" lang="en" sz="1910">
                <a:solidFill>
                  <a:schemeClr val="dk1"/>
                </a:solidFill>
              </a:rPr>
              <a:t>t</a:t>
            </a:r>
            <a:r>
              <a:rPr lang="en" sz="1145">
                <a:solidFill>
                  <a:schemeClr val="dk1"/>
                </a:solidFill>
              </a:rPr>
              <a:t>mem</a:t>
            </a:r>
            <a:r>
              <a:rPr lang="en" sz="1910">
                <a:solidFill>
                  <a:schemeClr val="dk1"/>
                </a:solidFill>
              </a:rPr>
              <a:t> + </a:t>
            </a:r>
            <a:r>
              <a:rPr i="1" lang="en" sz="1910">
                <a:solidFill>
                  <a:schemeClr val="dk1"/>
                </a:solidFill>
              </a:rPr>
              <a:t>t</a:t>
            </a:r>
            <a:r>
              <a:rPr lang="en" sz="1145">
                <a:solidFill>
                  <a:schemeClr val="dk1"/>
                </a:solidFill>
              </a:rPr>
              <a:t>dec</a:t>
            </a:r>
            <a:r>
              <a:rPr lang="en" sz="1910">
                <a:solidFill>
                  <a:schemeClr val="dk1"/>
                </a:solidFill>
              </a:rPr>
              <a:t> + max[</a:t>
            </a:r>
            <a:r>
              <a:rPr i="1" lang="en" sz="1910">
                <a:solidFill>
                  <a:schemeClr val="dk1"/>
                </a:solidFill>
              </a:rPr>
              <a:t>t</a:t>
            </a:r>
            <a:r>
              <a:rPr i="1" lang="en" sz="1145">
                <a:solidFill>
                  <a:schemeClr val="dk1"/>
                </a:solidFill>
              </a:rPr>
              <a:t>mux</a:t>
            </a:r>
            <a:r>
              <a:rPr lang="en" sz="1910">
                <a:solidFill>
                  <a:schemeClr val="dk1"/>
                </a:solidFill>
              </a:rPr>
              <a:t> + </a:t>
            </a:r>
            <a:r>
              <a:rPr i="1" lang="en" sz="1910">
                <a:solidFill>
                  <a:schemeClr val="dk1"/>
                </a:solidFill>
              </a:rPr>
              <a:t>t</a:t>
            </a:r>
            <a:r>
              <a:rPr i="1" lang="en" sz="1145">
                <a:solidFill>
                  <a:schemeClr val="dk1"/>
                </a:solidFill>
              </a:rPr>
              <a:t>RF</a:t>
            </a:r>
            <a:r>
              <a:rPr lang="en" sz="1145">
                <a:solidFill>
                  <a:schemeClr val="dk1"/>
                </a:solidFill>
              </a:rPr>
              <a:t>read</a:t>
            </a:r>
            <a:r>
              <a:rPr lang="en" sz="1910">
                <a:solidFill>
                  <a:schemeClr val="dk1"/>
                </a:solidFill>
              </a:rPr>
              <a:t>, </a:t>
            </a:r>
            <a:r>
              <a:rPr i="1" lang="en" sz="1910">
                <a:solidFill>
                  <a:schemeClr val="dk1"/>
                </a:solidFill>
              </a:rPr>
              <a:t>t</a:t>
            </a:r>
            <a:r>
              <a:rPr i="1" lang="en" sz="1145">
                <a:solidFill>
                  <a:schemeClr val="dk1"/>
                </a:solidFill>
              </a:rPr>
              <a:t>setup</a:t>
            </a:r>
            <a:r>
              <a:rPr lang="en" sz="1910">
                <a:solidFill>
                  <a:schemeClr val="dk1"/>
                </a:solidFill>
              </a:rPr>
              <a:t> + </a:t>
            </a:r>
            <a:r>
              <a:rPr i="1" lang="en" sz="1910">
                <a:solidFill>
                  <a:schemeClr val="dk1"/>
                </a:solidFill>
              </a:rPr>
              <a:t>t</a:t>
            </a:r>
            <a:r>
              <a:rPr lang="en" sz="1145">
                <a:solidFill>
                  <a:schemeClr val="dk1"/>
                </a:solidFill>
              </a:rPr>
              <a:t>mux</a:t>
            </a:r>
            <a:r>
              <a:rPr lang="en" sz="1910">
                <a:solidFill>
                  <a:schemeClr val="dk1"/>
                </a:solidFill>
              </a:rPr>
              <a:t>] + </a:t>
            </a:r>
            <a:r>
              <a:rPr i="1" lang="en" sz="1910">
                <a:solidFill>
                  <a:schemeClr val="dk1"/>
                </a:solidFill>
              </a:rPr>
              <a:t>t</a:t>
            </a:r>
            <a:r>
              <a:rPr lang="en" sz="1145">
                <a:solidFill>
                  <a:schemeClr val="dk1"/>
                </a:solidFill>
              </a:rPr>
              <a:t>ALU</a:t>
            </a:r>
            <a:r>
              <a:rPr lang="en" sz="1910">
                <a:solidFill>
                  <a:schemeClr val="dk1"/>
                </a:solidFill>
              </a:rPr>
              <a:t> + </a:t>
            </a:r>
            <a:r>
              <a:rPr i="1" lang="en" sz="1910">
                <a:solidFill>
                  <a:schemeClr val="dk1"/>
                </a:solidFill>
              </a:rPr>
              <a:t>t</a:t>
            </a:r>
            <a:r>
              <a:rPr lang="en" sz="1145">
                <a:solidFill>
                  <a:schemeClr val="dk1"/>
                </a:solidFill>
              </a:rPr>
              <a:t>mem</a:t>
            </a:r>
            <a:r>
              <a:rPr lang="en" sz="1910">
                <a:solidFill>
                  <a:schemeClr val="dk1"/>
                </a:solidFill>
              </a:rPr>
              <a:t> + </a:t>
            </a:r>
            <a:r>
              <a:rPr i="1" lang="en" sz="1910">
                <a:solidFill>
                  <a:schemeClr val="dk1"/>
                </a:solidFill>
              </a:rPr>
              <a:t>t</a:t>
            </a:r>
            <a:r>
              <a:rPr lang="en" sz="1145">
                <a:solidFill>
                  <a:schemeClr val="dk1"/>
                </a:solidFill>
              </a:rPr>
              <a:t>mux</a:t>
            </a:r>
            <a:r>
              <a:rPr lang="en" sz="1910">
                <a:solidFill>
                  <a:schemeClr val="dk1"/>
                </a:solidFill>
              </a:rPr>
              <a:t> + </a:t>
            </a:r>
            <a:r>
              <a:rPr i="1" lang="en" sz="1910">
                <a:solidFill>
                  <a:schemeClr val="dk1"/>
                </a:solidFill>
              </a:rPr>
              <a:t>t</a:t>
            </a:r>
            <a:r>
              <a:rPr i="1" lang="en" sz="1145">
                <a:solidFill>
                  <a:schemeClr val="dk1"/>
                </a:solidFill>
              </a:rPr>
              <a:t>RF</a:t>
            </a:r>
            <a:r>
              <a:rPr lang="en" sz="1145">
                <a:solidFill>
                  <a:schemeClr val="dk1"/>
                </a:solidFill>
              </a:rPr>
              <a:t>setup​</a:t>
            </a:r>
            <a:endParaRPr sz="1400">
              <a:solidFill>
                <a:schemeClr val="dk1"/>
              </a:solidFill>
            </a:endParaRPr>
          </a:p>
          <a:p>
            <a:pPr indent="-384968" lvl="0" marL="8890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63"/>
              <a:buFont typeface="Arial"/>
              <a:buChar char="●"/>
            </a:pPr>
            <a:r>
              <a:rPr b="1" lang="en" sz="2420">
                <a:solidFill>
                  <a:schemeClr val="dk1"/>
                </a:solidFill>
              </a:rPr>
              <a:t>Typically, limiting paths are: </a:t>
            </a:r>
            <a:r>
              <a:rPr lang="en" sz="2420">
                <a:solidFill>
                  <a:schemeClr val="dk1"/>
                </a:solidFill>
              </a:rPr>
              <a:t>​</a:t>
            </a:r>
            <a:endParaRPr sz="2420">
              <a:solidFill>
                <a:schemeClr val="dk1"/>
              </a:solidFill>
            </a:endParaRPr>
          </a:p>
          <a:p>
            <a:pPr indent="-352583" lvl="0" marL="13970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3"/>
              <a:buFont typeface="Avenir"/>
              <a:buChar char="●"/>
            </a:pPr>
            <a:r>
              <a:rPr lang="en" sz="1910">
                <a:solidFill>
                  <a:schemeClr val="dk1"/>
                </a:solidFill>
              </a:rPr>
              <a:t>memory, ALU, register file ​</a:t>
            </a:r>
            <a:endParaRPr sz="1910">
              <a:solidFill>
                <a:schemeClr val="dk1"/>
              </a:solidFill>
            </a:endParaRPr>
          </a:p>
          <a:p>
            <a:pPr indent="-371633" lvl="0" marL="13970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3"/>
              <a:buFont typeface="Avenir"/>
              <a:buChar char="●"/>
            </a:pPr>
            <a:r>
              <a:rPr i="1" lang="en" sz="1910">
                <a:solidFill>
                  <a:schemeClr val="dk1"/>
                </a:solidFill>
              </a:rPr>
              <a:t>T</a:t>
            </a:r>
            <a:r>
              <a:rPr i="1" lang="en" sz="1145">
                <a:solidFill>
                  <a:schemeClr val="dk1"/>
                </a:solidFill>
              </a:rPr>
              <a:t>c1</a:t>
            </a:r>
            <a:r>
              <a:rPr lang="en" sz="1910">
                <a:solidFill>
                  <a:schemeClr val="dk1"/>
                </a:solidFill>
              </a:rPr>
              <a:t> = </a:t>
            </a:r>
            <a:r>
              <a:rPr i="1" lang="en" sz="1910">
                <a:solidFill>
                  <a:schemeClr val="dk1"/>
                </a:solidFill>
              </a:rPr>
              <a:t>t</a:t>
            </a:r>
            <a:r>
              <a:rPr i="1" lang="en" sz="1145">
                <a:solidFill>
                  <a:schemeClr val="dk1"/>
                </a:solidFill>
              </a:rPr>
              <a:t>pcq_PC</a:t>
            </a:r>
            <a:r>
              <a:rPr lang="en" sz="1910">
                <a:solidFill>
                  <a:schemeClr val="dk1"/>
                </a:solidFill>
              </a:rPr>
              <a:t> + 2</a:t>
            </a:r>
            <a:r>
              <a:rPr i="1" lang="en" sz="1910">
                <a:solidFill>
                  <a:schemeClr val="dk1"/>
                </a:solidFill>
              </a:rPr>
              <a:t>t</a:t>
            </a:r>
            <a:r>
              <a:rPr lang="en" sz="1145">
                <a:solidFill>
                  <a:schemeClr val="dk1"/>
                </a:solidFill>
              </a:rPr>
              <a:t>mem</a:t>
            </a:r>
            <a:r>
              <a:rPr lang="en" sz="1910">
                <a:solidFill>
                  <a:schemeClr val="dk1"/>
                </a:solidFill>
              </a:rPr>
              <a:t> + </a:t>
            </a:r>
            <a:r>
              <a:rPr i="1" lang="en" sz="1910">
                <a:solidFill>
                  <a:schemeClr val="dk1"/>
                </a:solidFill>
              </a:rPr>
              <a:t>t</a:t>
            </a:r>
            <a:r>
              <a:rPr i="1" lang="en" sz="1145">
                <a:solidFill>
                  <a:schemeClr val="dk1"/>
                </a:solidFill>
              </a:rPr>
              <a:t>dec</a:t>
            </a:r>
            <a:r>
              <a:rPr lang="en" sz="1145">
                <a:solidFill>
                  <a:schemeClr val="dk1"/>
                </a:solidFill>
              </a:rPr>
              <a:t> </a:t>
            </a:r>
            <a:r>
              <a:rPr lang="en" sz="1910">
                <a:solidFill>
                  <a:schemeClr val="dk1"/>
                </a:solidFill>
              </a:rPr>
              <a:t>+ </a:t>
            </a:r>
            <a:r>
              <a:rPr i="1" lang="en" sz="1910">
                <a:solidFill>
                  <a:schemeClr val="dk1"/>
                </a:solidFill>
              </a:rPr>
              <a:t>t</a:t>
            </a:r>
            <a:r>
              <a:rPr i="1" lang="en" sz="1145">
                <a:solidFill>
                  <a:schemeClr val="dk1"/>
                </a:solidFill>
              </a:rPr>
              <a:t>RF</a:t>
            </a:r>
            <a:r>
              <a:rPr lang="en" sz="1145">
                <a:solidFill>
                  <a:schemeClr val="dk1"/>
                </a:solidFill>
              </a:rPr>
              <a:t>read</a:t>
            </a:r>
            <a:r>
              <a:rPr lang="en" sz="1910">
                <a:solidFill>
                  <a:schemeClr val="dk1"/>
                </a:solidFill>
              </a:rPr>
              <a:t> + </a:t>
            </a:r>
            <a:r>
              <a:rPr i="1" lang="en" sz="1910">
                <a:solidFill>
                  <a:schemeClr val="dk1"/>
                </a:solidFill>
              </a:rPr>
              <a:t>t</a:t>
            </a:r>
            <a:r>
              <a:rPr lang="en" sz="1145">
                <a:solidFill>
                  <a:schemeClr val="dk1"/>
                </a:solidFill>
              </a:rPr>
              <a:t>ALU</a:t>
            </a:r>
            <a:r>
              <a:rPr lang="en" sz="1910">
                <a:solidFill>
                  <a:schemeClr val="dk1"/>
                </a:solidFill>
              </a:rPr>
              <a:t> + 2</a:t>
            </a:r>
            <a:r>
              <a:rPr i="1" lang="en" sz="1910">
                <a:solidFill>
                  <a:schemeClr val="dk1"/>
                </a:solidFill>
              </a:rPr>
              <a:t>t</a:t>
            </a:r>
            <a:r>
              <a:rPr lang="en" sz="1145">
                <a:solidFill>
                  <a:schemeClr val="dk1"/>
                </a:solidFill>
              </a:rPr>
              <a:t>mux</a:t>
            </a:r>
            <a:r>
              <a:rPr lang="en" sz="1910">
                <a:solidFill>
                  <a:schemeClr val="dk1"/>
                </a:solidFill>
              </a:rPr>
              <a:t> + </a:t>
            </a:r>
            <a:r>
              <a:rPr i="1" lang="en" sz="1910">
                <a:solidFill>
                  <a:schemeClr val="dk1"/>
                </a:solidFill>
              </a:rPr>
              <a:t>t</a:t>
            </a:r>
            <a:r>
              <a:rPr i="1" lang="en" sz="1145">
                <a:solidFill>
                  <a:schemeClr val="dk1"/>
                </a:solidFill>
              </a:rPr>
              <a:t>RF</a:t>
            </a:r>
            <a:r>
              <a:rPr lang="en" sz="1145">
                <a:solidFill>
                  <a:schemeClr val="dk1"/>
                </a:solidFill>
              </a:rPr>
              <a:t>setup​</a:t>
            </a:r>
            <a:endParaRPr sz="1145">
              <a:solidFill>
                <a:schemeClr val="dk1"/>
              </a:solidFill>
            </a:endParaRPr>
          </a:p>
          <a:p>
            <a:pPr indent="-431800" lvl="0" marL="4318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​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SzPts val="935"/>
              <a:buNone/>
            </a:pPr>
            <a:r>
              <a:t/>
            </a:r>
            <a:endParaRPr sz="1485"/>
          </a:p>
        </p:txBody>
      </p:sp>
      <p:pic>
        <p:nvPicPr>
          <p:cNvPr id="619" name="Google Shape;61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0625" y="1258200"/>
            <a:ext cx="3813374" cy="2452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80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Performance Example​</a:t>
            </a:r>
            <a:endParaRPr/>
          </a:p>
        </p:txBody>
      </p:sp>
      <p:sp>
        <p:nvSpPr>
          <p:cNvPr id="625" name="Google Shape;625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31800" lvl="0" marL="431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2400">
                <a:solidFill>
                  <a:schemeClr val="dk1"/>
                </a:solidFill>
              </a:rPr>
              <a:t>T</a:t>
            </a:r>
            <a:r>
              <a:rPr i="1" lang="en" sz="1600">
                <a:solidFill>
                  <a:schemeClr val="dk1"/>
                </a:solidFill>
              </a:rPr>
              <a:t>c1</a:t>
            </a:r>
            <a:r>
              <a:rPr lang="en" sz="2400">
                <a:solidFill>
                  <a:schemeClr val="dk1"/>
                </a:solidFill>
              </a:rPr>
              <a:t> = </a:t>
            </a:r>
            <a:r>
              <a:rPr i="1" lang="en" sz="2400">
                <a:solidFill>
                  <a:schemeClr val="dk1"/>
                </a:solidFill>
              </a:rPr>
              <a:t>?</a:t>
            </a:r>
            <a:r>
              <a:rPr lang="en" sz="2400">
                <a:solidFill>
                  <a:schemeClr val="dk1"/>
                </a:solidFill>
              </a:rPr>
              <a:t>​</a:t>
            </a:r>
            <a:endParaRPr sz="2400">
              <a:solidFill>
                <a:schemeClr val="dk1"/>
              </a:solidFill>
            </a:endParaRPr>
          </a:p>
          <a:p>
            <a:pPr indent="-431800" lvl="0" marL="431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​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626" name="Google Shape;62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7975" y="1446475"/>
            <a:ext cx="5064324" cy="325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81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Performance Example​</a:t>
            </a:r>
            <a:endParaRPr/>
          </a:p>
        </p:txBody>
      </p:sp>
      <p:sp>
        <p:nvSpPr>
          <p:cNvPr id="632" name="Google Shape;632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31800" lvl="0" marL="431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dk1"/>
                </a:solidFill>
              </a:rPr>
              <a:t>T</a:t>
            </a:r>
            <a:r>
              <a:rPr i="1" lang="en" sz="1600">
                <a:solidFill>
                  <a:schemeClr val="dk1"/>
                </a:solidFill>
              </a:rPr>
              <a:t>c1</a:t>
            </a:r>
            <a:r>
              <a:rPr lang="en" sz="2400">
                <a:solidFill>
                  <a:schemeClr val="dk1"/>
                </a:solidFill>
              </a:rPr>
              <a:t> = </a:t>
            </a:r>
            <a:r>
              <a:rPr i="1" lang="en" sz="2400">
                <a:solidFill>
                  <a:schemeClr val="dk1"/>
                </a:solidFill>
              </a:rPr>
              <a:t>t</a:t>
            </a:r>
            <a:r>
              <a:rPr i="1" lang="en" sz="1600">
                <a:solidFill>
                  <a:schemeClr val="dk1"/>
                </a:solidFill>
              </a:rPr>
              <a:t>pcq_PC</a:t>
            </a:r>
            <a:r>
              <a:rPr lang="en" sz="2400">
                <a:solidFill>
                  <a:schemeClr val="dk1"/>
                </a:solidFill>
              </a:rPr>
              <a:t> + 2</a:t>
            </a:r>
            <a:r>
              <a:rPr i="1" lang="en" sz="2400">
                <a:solidFill>
                  <a:schemeClr val="dk1"/>
                </a:solidFill>
              </a:rPr>
              <a:t>t</a:t>
            </a:r>
            <a:r>
              <a:rPr lang="en" sz="1600">
                <a:solidFill>
                  <a:schemeClr val="dk1"/>
                </a:solidFill>
              </a:rPr>
              <a:t>mem</a:t>
            </a:r>
            <a:r>
              <a:rPr lang="en" sz="2400">
                <a:solidFill>
                  <a:schemeClr val="dk1"/>
                </a:solidFill>
              </a:rPr>
              <a:t> + </a:t>
            </a:r>
            <a:r>
              <a:rPr i="1" lang="en" sz="2400">
                <a:solidFill>
                  <a:schemeClr val="dk1"/>
                </a:solidFill>
              </a:rPr>
              <a:t>t</a:t>
            </a:r>
            <a:r>
              <a:rPr i="1" lang="en" sz="1600">
                <a:solidFill>
                  <a:schemeClr val="dk1"/>
                </a:solidFill>
              </a:rPr>
              <a:t>dec</a:t>
            </a:r>
            <a:r>
              <a:rPr lang="en" sz="1600">
                <a:solidFill>
                  <a:schemeClr val="dk1"/>
                </a:solidFill>
              </a:rPr>
              <a:t> </a:t>
            </a:r>
            <a:r>
              <a:rPr lang="en" sz="2400">
                <a:solidFill>
                  <a:schemeClr val="dk1"/>
                </a:solidFill>
              </a:rPr>
              <a:t>+ </a:t>
            </a:r>
            <a:r>
              <a:rPr i="1" lang="en" sz="2400">
                <a:solidFill>
                  <a:schemeClr val="dk1"/>
                </a:solidFill>
              </a:rPr>
              <a:t>t</a:t>
            </a:r>
            <a:r>
              <a:rPr i="1" lang="en" sz="1600">
                <a:solidFill>
                  <a:schemeClr val="dk1"/>
                </a:solidFill>
              </a:rPr>
              <a:t>RF</a:t>
            </a:r>
            <a:r>
              <a:rPr lang="en" sz="1600">
                <a:solidFill>
                  <a:schemeClr val="dk1"/>
                </a:solidFill>
              </a:rPr>
              <a:t>read</a:t>
            </a:r>
            <a:r>
              <a:rPr lang="en" sz="2400">
                <a:solidFill>
                  <a:schemeClr val="dk1"/>
                </a:solidFill>
              </a:rPr>
              <a:t> + </a:t>
            </a:r>
            <a:r>
              <a:rPr i="1" lang="en" sz="2400">
                <a:solidFill>
                  <a:schemeClr val="dk1"/>
                </a:solidFill>
              </a:rPr>
              <a:t>t</a:t>
            </a:r>
            <a:r>
              <a:rPr lang="en" sz="1600">
                <a:solidFill>
                  <a:schemeClr val="dk1"/>
                </a:solidFill>
              </a:rPr>
              <a:t>ALU</a:t>
            </a:r>
            <a:r>
              <a:rPr lang="en" sz="2400">
                <a:solidFill>
                  <a:schemeClr val="dk1"/>
                </a:solidFill>
              </a:rPr>
              <a:t> + 2</a:t>
            </a:r>
            <a:r>
              <a:rPr i="1" lang="en" sz="2400">
                <a:solidFill>
                  <a:schemeClr val="dk1"/>
                </a:solidFill>
              </a:rPr>
              <a:t>t</a:t>
            </a:r>
            <a:r>
              <a:rPr lang="en" sz="1600">
                <a:solidFill>
                  <a:schemeClr val="dk1"/>
                </a:solidFill>
              </a:rPr>
              <a:t>mux</a:t>
            </a:r>
            <a:r>
              <a:rPr lang="en" sz="2400">
                <a:solidFill>
                  <a:schemeClr val="dk1"/>
                </a:solidFill>
              </a:rPr>
              <a:t> + </a:t>
            </a:r>
            <a:r>
              <a:rPr i="1" lang="en" sz="2400">
                <a:solidFill>
                  <a:schemeClr val="dk1"/>
                </a:solidFill>
              </a:rPr>
              <a:t>t</a:t>
            </a:r>
            <a:r>
              <a:rPr i="1" lang="en" sz="1600">
                <a:solidFill>
                  <a:schemeClr val="dk1"/>
                </a:solidFill>
              </a:rPr>
              <a:t>RF</a:t>
            </a:r>
            <a:r>
              <a:rPr lang="en" sz="1600">
                <a:solidFill>
                  <a:schemeClr val="dk1"/>
                </a:solidFill>
              </a:rPr>
              <a:t>setup​</a:t>
            </a:r>
            <a:endParaRPr sz="1600">
              <a:solidFill>
                <a:schemeClr val="dk1"/>
              </a:solidFill>
            </a:endParaRPr>
          </a:p>
          <a:p>
            <a:pPr indent="-330200" lvl="0" marL="330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dk1"/>
                </a:solidFill>
              </a:rPr>
              <a:t>    </a:t>
            </a:r>
            <a:r>
              <a:rPr lang="en" sz="2400">
                <a:solidFill>
                  <a:schemeClr val="dk1"/>
                </a:solidFill>
              </a:rPr>
              <a:t> = [50 + 2(200) + 70 + 100 + 120 + 2(25) + 60] ps​</a:t>
            </a:r>
            <a:endParaRPr sz="2400">
              <a:solidFill>
                <a:schemeClr val="dk1"/>
              </a:solidFill>
            </a:endParaRPr>
          </a:p>
          <a:p>
            <a:pPr indent="-330200" lvl="0" marL="330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 </a:t>
            </a:r>
            <a:r>
              <a:rPr lang="en" sz="2400">
                <a:solidFill>
                  <a:schemeClr val="dk1"/>
                </a:solidFill>
              </a:rPr>
              <a:t>	= </a:t>
            </a:r>
            <a:r>
              <a:rPr b="1" lang="en" sz="2400">
                <a:solidFill>
                  <a:schemeClr val="dk1"/>
                </a:solidFill>
              </a:rPr>
              <a:t>840 ps</a:t>
            </a:r>
            <a:r>
              <a:rPr lang="en" sz="2400">
                <a:solidFill>
                  <a:schemeClr val="dk1"/>
                </a:solidFill>
              </a:rPr>
              <a:t>​</a:t>
            </a:r>
            <a:endParaRPr sz="2400">
              <a:solidFill>
                <a:schemeClr val="dk1"/>
              </a:solidFill>
            </a:endParaRPr>
          </a:p>
          <a:p>
            <a:pPr indent="-330200" lvl="0" marL="330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​</a:t>
            </a:r>
            <a:endParaRPr sz="2400">
              <a:solidFill>
                <a:schemeClr val="dk1"/>
              </a:solidFill>
            </a:endParaRPr>
          </a:p>
          <a:p>
            <a:pPr indent="-431800" lvl="0" marL="431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</a:endParaRPr>
          </a:p>
          <a:p>
            <a:pPr indent="-431800" lvl="0" marL="431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​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633" name="Google Shape;63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2550" y="2266050"/>
            <a:ext cx="3789751" cy="243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82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Performance Example​</a:t>
            </a:r>
            <a:endParaRPr/>
          </a:p>
        </p:txBody>
      </p:sp>
      <p:sp>
        <p:nvSpPr>
          <p:cNvPr id="639" name="Google Shape;639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" sz="3200">
                <a:solidFill>
                  <a:schemeClr val="dk1"/>
                </a:solidFill>
              </a:rPr>
              <a:t>Program with 100 billion instructions:​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" sz="3200">
                <a:solidFill>
                  <a:schemeClr val="dk1"/>
                </a:solidFill>
              </a:rPr>
              <a:t>​</a:t>
            </a:r>
            <a:endParaRPr sz="3200">
              <a:solidFill>
                <a:schemeClr val="dk1"/>
              </a:solidFill>
            </a:endParaRPr>
          </a:p>
          <a:p>
            <a:pPr indent="-330200" lvl="0" marL="330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b="1" lang="en" sz="3200">
                <a:solidFill>
                  <a:schemeClr val="dk1"/>
                </a:solidFill>
              </a:rPr>
              <a:t>Execution Time</a:t>
            </a:r>
            <a:r>
              <a:rPr lang="en" sz="3200">
                <a:solidFill>
                  <a:schemeClr val="dk1"/>
                </a:solidFill>
              </a:rPr>
              <a:t> = # instructions x CPI x </a:t>
            </a:r>
            <a:r>
              <a:rPr i="1" lang="en" sz="3200">
                <a:solidFill>
                  <a:schemeClr val="dk1"/>
                </a:solidFill>
              </a:rPr>
              <a:t>T</a:t>
            </a:r>
            <a:r>
              <a:rPr i="1" lang="en">
                <a:solidFill>
                  <a:schemeClr val="dk1"/>
                </a:solidFill>
              </a:rPr>
              <a:t>C</a:t>
            </a:r>
            <a:r>
              <a:rPr lang="en">
                <a:solidFill>
                  <a:schemeClr val="dk1"/>
                </a:solidFill>
              </a:rPr>
              <a:t>​</a:t>
            </a:r>
            <a:endParaRPr>
              <a:solidFill>
                <a:schemeClr val="dk1"/>
              </a:solidFill>
            </a:endParaRPr>
          </a:p>
          <a:p>
            <a:pPr indent="558800" lvl="0" marL="330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i="1" lang="en" sz="3200">
                <a:solidFill>
                  <a:schemeClr val="dk1"/>
                </a:solidFill>
              </a:rPr>
              <a:t>                   </a:t>
            </a:r>
            <a:r>
              <a:rPr lang="en" sz="3200">
                <a:solidFill>
                  <a:schemeClr val="dk1"/>
                </a:solidFill>
              </a:rPr>
              <a:t>= (100 × 10</a:t>
            </a:r>
            <a:r>
              <a:rPr lang="en">
                <a:solidFill>
                  <a:schemeClr val="dk1"/>
                </a:solidFill>
              </a:rPr>
              <a:t>9</a:t>
            </a:r>
            <a:r>
              <a:rPr lang="en" sz="3200">
                <a:solidFill>
                  <a:schemeClr val="dk1"/>
                </a:solidFill>
              </a:rPr>
              <a:t>)(1)(840  × 10</a:t>
            </a:r>
            <a:r>
              <a:rPr lang="en">
                <a:solidFill>
                  <a:schemeClr val="dk1"/>
                </a:solidFill>
              </a:rPr>
              <a:t>-12 </a:t>
            </a:r>
            <a:r>
              <a:rPr lang="en" sz="3200">
                <a:solidFill>
                  <a:schemeClr val="dk1"/>
                </a:solidFill>
              </a:rPr>
              <a:t>s)​</a:t>
            </a:r>
            <a:endParaRPr sz="3200">
              <a:solidFill>
                <a:schemeClr val="dk1"/>
              </a:solidFill>
            </a:endParaRPr>
          </a:p>
          <a:p>
            <a:pPr indent="558800" lvl="0" marL="330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" sz="3200">
                <a:solidFill>
                  <a:schemeClr val="dk1"/>
                </a:solidFill>
              </a:rPr>
              <a:t>               	= </a:t>
            </a:r>
            <a:r>
              <a:rPr b="1" lang="en" sz="3200">
                <a:solidFill>
                  <a:schemeClr val="dk1"/>
                </a:solidFill>
              </a:rPr>
              <a:t>84 seconds</a:t>
            </a:r>
            <a:r>
              <a:rPr b="1" i="1" lang="en" sz="3200">
                <a:solidFill>
                  <a:schemeClr val="dk1"/>
                </a:solidFill>
              </a:rPr>
              <a:t> </a:t>
            </a:r>
            <a:r>
              <a:rPr lang="en" sz="3200">
                <a:solidFill>
                  <a:schemeClr val="dk1"/>
                </a:solidFill>
              </a:rPr>
              <a:t>​</a:t>
            </a:r>
            <a:endParaRPr sz="3200">
              <a:solidFill>
                <a:schemeClr val="dk1"/>
              </a:solidFill>
            </a:endParaRPr>
          </a:p>
          <a:p>
            <a:pPr indent="-330200" lvl="0" marL="330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" sz="3200">
                <a:solidFill>
                  <a:schemeClr val="dk1"/>
                </a:solidFill>
              </a:rPr>
              <a:t>​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83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Upnext</a:t>
            </a:r>
            <a:endParaRPr/>
          </a:p>
        </p:txBody>
      </p:sp>
      <p:sp>
        <p:nvSpPr>
          <p:cNvPr id="645" name="Google Shape;645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4800">
                <a:solidFill>
                  <a:srgbClr val="4F81BD"/>
                </a:solidFill>
                <a:latin typeface="Oswald"/>
                <a:ea typeface="Oswald"/>
                <a:cs typeface="Oswald"/>
                <a:sym typeface="Oswald"/>
              </a:rPr>
              <a:t>Multicycle ARM Processor​</a:t>
            </a:r>
            <a:endParaRPr sz="4800">
              <a:solidFill>
                <a:srgbClr val="4F81B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ARM Processor​</a:t>
            </a:r>
            <a:endParaRPr/>
          </a:p>
        </p:txBody>
      </p:sp>
      <p:sp>
        <p:nvSpPr>
          <p:cNvPr id="193" name="Google Shape;19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762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venir"/>
              <a:buChar char="●"/>
            </a:pPr>
            <a:r>
              <a:rPr lang="en" sz="3200">
                <a:solidFill>
                  <a:schemeClr val="dk1"/>
                </a:solidFill>
              </a:rPr>
              <a:t>Datapath​</a:t>
            </a:r>
            <a:endParaRPr sz="3200">
              <a:solidFill>
                <a:schemeClr val="dk1"/>
              </a:solidFill>
            </a:endParaRPr>
          </a:p>
          <a:p>
            <a:pPr indent="-374650" lvl="0" marL="762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venir"/>
              <a:buChar char="●"/>
            </a:pPr>
            <a:r>
              <a:rPr lang="en" sz="3200">
                <a:solidFill>
                  <a:schemeClr val="dk1"/>
                </a:solidFill>
              </a:rPr>
              <a:t>Control​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ARM Processor​</a:t>
            </a:r>
            <a:endParaRPr/>
          </a:p>
        </p:txBody>
      </p:sp>
      <p:sp>
        <p:nvSpPr>
          <p:cNvPr id="199" name="Google Shape;19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762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●"/>
            </a:pPr>
            <a:r>
              <a:rPr b="1" lang="en" sz="3200">
                <a:solidFill>
                  <a:schemeClr val="dk1"/>
                </a:solidFill>
              </a:rPr>
              <a:t>Datapath: </a:t>
            </a:r>
            <a:r>
              <a:rPr lang="en" sz="3200">
                <a:solidFill>
                  <a:schemeClr val="dk1"/>
                </a:solidFill>
              </a:rPr>
              <a:t>start with LDR instruction​</a:t>
            </a:r>
            <a:endParaRPr sz="3200">
              <a:solidFill>
                <a:schemeClr val="dk1"/>
              </a:solidFill>
            </a:endParaRPr>
          </a:p>
          <a:p>
            <a:pPr indent="-374650" lvl="0" marL="762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●"/>
            </a:pPr>
            <a:r>
              <a:rPr b="1" lang="en" sz="3200">
                <a:solidFill>
                  <a:srgbClr val="0070C0"/>
                </a:solidFill>
              </a:rPr>
              <a:t>Example:  </a:t>
            </a:r>
            <a:endParaRPr b="1" sz="3200">
              <a:solidFill>
                <a:srgbClr val="0070C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LDR R1, [R2, #5]​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LDR Rd, [Rn, imm12]​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225" y="3555700"/>
            <a:ext cx="6018126" cy="114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Datapath: LDR fetch​</a:t>
            </a:r>
            <a:endParaRPr/>
          </a:p>
        </p:txBody>
      </p:sp>
      <p:sp>
        <p:nvSpPr>
          <p:cNvPr id="206" name="Google Shape;20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200">
                <a:solidFill>
                  <a:srgbClr val="0070C0"/>
                </a:solidFill>
              </a:rPr>
              <a:t>STEP 1:</a:t>
            </a:r>
            <a:r>
              <a:rPr lang="en" sz="3200">
                <a:solidFill>
                  <a:srgbClr val="4F81BD"/>
                </a:solidFill>
              </a:rPr>
              <a:t> </a:t>
            </a:r>
            <a:r>
              <a:rPr lang="en" sz="3200">
                <a:solidFill>
                  <a:schemeClr val="dk1"/>
                </a:solidFill>
              </a:rPr>
              <a:t>Fetch instruction​</a:t>
            </a:r>
            <a:endParaRPr/>
          </a:p>
        </p:txBody>
      </p:sp>
      <p:pic>
        <p:nvPicPr>
          <p:cNvPr id="207" name="Google Shape;20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4048"/>
            <a:ext cx="9144001" cy="235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